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1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2.xml" ContentType="application/vnd.openxmlformats-officedocument.themeOverr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3.xml" ContentType="application/vnd.openxmlformats-officedocument.themeOverr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4.xml" ContentType="application/vnd.openxmlformats-officedocument.themeOverr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7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8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9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20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theme/themeOverride5.xml" ContentType="application/vnd.openxmlformats-officedocument.themeOverride+xml"/>
  <Override PartName="/ppt/charts/chart21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2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theme/themeOverride6.xml" ContentType="application/vnd.openxmlformats-officedocument.themeOverride+xml"/>
  <Override PartName="/ppt/charts/chart23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theme/themeOverride7.xml" ContentType="application/vnd.openxmlformats-officedocument.themeOverride+xml"/>
  <Override PartName="/ppt/charts/chart24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5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6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7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8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theme/themeOverride8.xml" ContentType="application/vnd.openxmlformats-officedocument.themeOverride+xml"/>
  <Override PartName="/ppt/charts/chart29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theme/themeOverride9.xml" ContentType="application/vnd.openxmlformats-officedocument.themeOverride+xml"/>
  <Override PartName="/ppt/charts/chart30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1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theme/themeOverride10.xml" ContentType="application/vnd.openxmlformats-officedocument.themeOverride+xml"/>
  <Override PartName="/ppt/charts/chart32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3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theme/themeOverride1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3"/>
  </p:notesMasterIdLst>
  <p:sldIdLst>
    <p:sldId id="256" r:id="rId2"/>
    <p:sldId id="330" r:id="rId3"/>
    <p:sldId id="329" r:id="rId4"/>
    <p:sldId id="312" r:id="rId5"/>
    <p:sldId id="258" r:id="rId6"/>
    <p:sldId id="310" r:id="rId7"/>
    <p:sldId id="318" r:id="rId8"/>
    <p:sldId id="332" r:id="rId9"/>
    <p:sldId id="313" r:id="rId10"/>
    <p:sldId id="295" r:id="rId11"/>
    <p:sldId id="311" r:id="rId12"/>
    <p:sldId id="309" r:id="rId13"/>
    <p:sldId id="319" r:id="rId14"/>
    <p:sldId id="293" r:id="rId15"/>
    <p:sldId id="298" r:id="rId16"/>
    <p:sldId id="288" r:id="rId17"/>
    <p:sldId id="296" r:id="rId18"/>
    <p:sldId id="287" r:id="rId19"/>
    <p:sldId id="294" r:id="rId20"/>
    <p:sldId id="299" r:id="rId21"/>
    <p:sldId id="300" r:id="rId22"/>
    <p:sldId id="315" r:id="rId23"/>
    <p:sldId id="297" r:id="rId24"/>
    <p:sldId id="290" r:id="rId25"/>
    <p:sldId id="289" r:id="rId26"/>
    <p:sldId id="320" r:id="rId27"/>
    <p:sldId id="322" r:id="rId28"/>
    <p:sldId id="334" r:id="rId29"/>
    <p:sldId id="302" r:id="rId30"/>
    <p:sldId id="303" r:id="rId31"/>
    <p:sldId id="301" r:id="rId32"/>
    <p:sldId id="276" r:id="rId33"/>
    <p:sldId id="316" r:id="rId34"/>
    <p:sldId id="305" r:id="rId35"/>
    <p:sldId id="307" r:id="rId36"/>
    <p:sldId id="317" r:id="rId37"/>
    <p:sldId id="274" r:id="rId38"/>
    <p:sldId id="321" r:id="rId39"/>
    <p:sldId id="326" r:id="rId40"/>
    <p:sldId id="324" r:id="rId41"/>
    <p:sldId id="268" r:id="rId4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dislav Buček" initials="LB" lastIdx="9" clrIdx="0">
    <p:extLst>
      <p:ext uri="{19B8F6BF-5375-455C-9EA6-DF929625EA0E}">
        <p15:presenceInfo xmlns:p15="http://schemas.microsoft.com/office/powerpoint/2012/main" userId="4867e1fe59a005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D64"/>
    <a:srgbClr val="BF0409"/>
    <a:srgbClr val="F54C50"/>
    <a:srgbClr val="1A7846"/>
    <a:srgbClr val="B3A2C7"/>
    <a:srgbClr val="5FB7E5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27" autoAdjust="0"/>
    <p:restoredTop sz="94660"/>
  </p:normalViewPr>
  <p:slideViewPr>
    <p:cSldViewPr snapToGrid="0">
      <p:cViewPr varScale="1">
        <p:scale>
          <a:sx n="86" d="100"/>
          <a:sy n="86" d="100"/>
        </p:scale>
        <p:origin x="63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21.xml"/><Relationship Id="rId1" Type="http://schemas.microsoft.com/office/2011/relationships/chartStyle" Target="style21.xml"/><Relationship Id="rId4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22.xml"/><Relationship Id="rId1" Type="http://schemas.microsoft.com/office/2011/relationships/chartStyle" Target="style22.xml"/><Relationship Id="rId4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4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5.xlsx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6.xlsx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27.xml"/><Relationship Id="rId1" Type="http://schemas.microsoft.com/office/2011/relationships/chartStyle" Target="style27.xml"/><Relationship Id="rId4" Type="http://schemas.openxmlformats.org/officeDocument/2006/relationships/package" Target="../embeddings/Microsoft_Excel_Worksheet27.xlsx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28.xml"/><Relationship Id="rId1" Type="http://schemas.microsoft.com/office/2011/relationships/chartStyle" Target="style28.xml"/><Relationship Id="rId4" Type="http://schemas.openxmlformats.org/officeDocument/2006/relationships/package" Target="../embeddings/Microsoft_Excel_Worksheet28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9.xlsx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30.xml"/><Relationship Id="rId1" Type="http://schemas.microsoft.com/office/2011/relationships/chartStyle" Target="style30.xml"/><Relationship Id="rId4" Type="http://schemas.openxmlformats.org/officeDocument/2006/relationships/package" Target="../embeddings/Microsoft_Excel_Worksheet30.xlsx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1.xlsx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32.xml"/><Relationship Id="rId1" Type="http://schemas.microsoft.com/office/2011/relationships/chartStyle" Target="style32.xml"/><Relationship Id="rId4" Type="http://schemas.openxmlformats.org/officeDocument/2006/relationships/package" Target="../embeddings/Microsoft_Excel_Worksheet3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r>
              <a:rPr lang="cs-CZ" sz="1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Pohlaví</a:t>
            </a:r>
          </a:p>
        </c:rich>
      </c:tx>
      <c:layout>
        <c:manualLayout>
          <c:xMode val="edge"/>
          <c:yMode val="edge"/>
          <c:x val="0.4217636262357805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rgbClr val="004D64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21936758933768088"/>
          <c:y val="0.1126189273347106"/>
          <c:w val="0.60444023603081776"/>
          <c:h val="0.76950442194905866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Sloupec1</c:v>
                </c:pt>
              </c:strCache>
            </c:strRef>
          </c:tx>
          <c:dPt>
            <c:idx val="0"/>
            <c:bubble3D val="0"/>
            <c:spPr>
              <a:solidFill>
                <a:srgbClr val="004D6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A1C-4CE2-AE27-46B2CB4D8B86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bg2">
                    <a:alpha val="84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A1C-4CE2-AE27-46B2CB4D8B86}"/>
              </c:ext>
            </c:extLst>
          </c:dPt>
          <c:dPt>
            <c:idx val="2"/>
            <c:bubble3D val="0"/>
            <c:spPr>
              <a:solidFill>
                <a:srgbClr val="F54C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A1C-4CE2-AE27-46B2CB4D8B86}"/>
              </c:ext>
            </c:extLst>
          </c:dPt>
          <c:dPt>
            <c:idx val="3"/>
            <c:bubble3D val="0"/>
            <c:spPr>
              <a:solidFill>
                <a:srgbClr val="BF040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A1C-4CE2-AE27-46B2CB4D8B86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defRPr>
                    </a:pPr>
                    <a:r>
                      <a:rPr lang="en-US" dirty="0"/>
                      <a:t>54%</a:t>
                    </a:r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A1C-4CE2-AE27-46B2CB4D8B86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defRPr>
                    </a:pPr>
                    <a:r>
                      <a:rPr lang="en-US" dirty="0"/>
                      <a:t>46%</a:t>
                    </a:r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CA1C-4CE2-AE27-46B2CB4D8B86}"/>
                </c:ext>
              </c:extLst>
            </c:dLbl>
            <c:dLbl>
              <c:idx val="2"/>
              <c:layout>
                <c:manualLayout>
                  <c:x val="6.4064911553645743E-2"/>
                  <c:y val="0.115694068329214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A1C-4CE2-AE27-46B2CB4D8B86}"/>
                </c:ext>
              </c:extLst>
            </c:dLbl>
            <c:dLbl>
              <c:idx val="3"/>
              <c:layout>
                <c:manualLayout>
                  <c:x val="3.3422369631448755E-2"/>
                  <c:y val="8.17438692098092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A1C-4CE2-AE27-46B2CB4D8B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muži</c:v>
                </c:pt>
                <c:pt idx="1">
                  <c:v>ženy</c:v>
                </c:pt>
              </c:strCache>
            </c:strRef>
          </c:cat>
          <c:val>
            <c:numRef>
              <c:f>List1!$B$2:$B$3</c:f>
              <c:numCache>
                <c:formatCode>0.0%</c:formatCode>
                <c:ptCount val="2"/>
                <c:pt idx="0">
                  <c:v>0.54</c:v>
                </c:pt>
                <c:pt idx="1">
                  <c:v>0.46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A1C-4CE2-AE27-46B2CB4D8B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2"/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8351207152354964"/>
          <c:y val="0"/>
          <c:w val="0.47692168385977612"/>
          <c:h val="0.9876919869774044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 podíl </c:v>
                </c:pt>
              </c:strCache>
            </c:strRef>
          </c:tx>
          <c:spPr>
            <a:solidFill>
              <a:srgbClr val="004D64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4D6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115-4BDC-BCB7-006CE652A69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List1!$A$2:$A$12</c:f>
              <c:strCache>
                <c:ptCount val="11"/>
                <c:pt idx="0">
                  <c:v> existence v kyberprostoru (práce se zdroji, daty, jejich analýza a kritické myšlení) </c:v>
                </c:pt>
                <c:pt idx="1">
                  <c:v> personalistika </c:v>
                </c:pt>
                <c:pt idx="2">
                  <c:v> ekonomika, účetnictví, daně </c:v>
                </c:pt>
                <c:pt idx="3">
                  <c:v> obchodní dovednosti, marketing </c:v>
                </c:pt>
                <c:pt idx="4">
                  <c:v> manažerské dovednosti </c:v>
                </c:pt>
                <c:pt idx="5">
                  <c:v> legislativa </c:v>
                </c:pt>
                <c:pt idx="6">
                  <c:v> IT dovednosti </c:v>
                </c:pt>
                <c:pt idx="7">
                  <c:v> komunikační dovednosti </c:v>
                </c:pt>
                <c:pt idx="8">
                  <c:v> jazykové dovednosti </c:v>
                </c:pt>
                <c:pt idx="9">
                  <c:v> osobnostní rozvoj </c:v>
                </c:pt>
                <c:pt idx="10">
                  <c:v> technické a odborné znalosti </c:v>
                </c:pt>
              </c:strCache>
            </c:strRef>
          </c:cat>
          <c:val>
            <c:numRef>
              <c:f>List1!$B$2:$B$12</c:f>
              <c:numCache>
                <c:formatCode>0%</c:formatCode>
                <c:ptCount val="11"/>
                <c:pt idx="0">
                  <c:v>0.08</c:v>
                </c:pt>
                <c:pt idx="1">
                  <c:v>0.11</c:v>
                </c:pt>
                <c:pt idx="2">
                  <c:v>0.13</c:v>
                </c:pt>
                <c:pt idx="3">
                  <c:v>0.14000000000000001</c:v>
                </c:pt>
                <c:pt idx="4">
                  <c:v>0.14000000000000001</c:v>
                </c:pt>
                <c:pt idx="5">
                  <c:v>0.16</c:v>
                </c:pt>
                <c:pt idx="6">
                  <c:v>0.27</c:v>
                </c:pt>
                <c:pt idx="7">
                  <c:v>0.28999999999999998</c:v>
                </c:pt>
                <c:pt idx="8">
                  <c:v>0.3</c:v>
                </c:pt>
                <c:pt idx="9">
                  <c:v>0.43</c:v>
                </c:pt>
                <c:pt idx="10">
                  <c:v>0.51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4A-403F-A5D1-01F9309B24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6670424"/>
        <c:axId val="556670752"/>
      </c:barChart>
      <c:catAx>
        <c:axId val="5566704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cs-CZ"/>
          </a:p>
        </c:txPr>
        <c:crossAx val="556670752"/>
        <c:crosses val="autoZero"/>
        <c:auto val="1"/>
        <c:lblAlgn val="ctr"/>
        <c:lblOffset val="100"/>
        <c:noMultiLvlLbl val="0"/>
      </c:catAx>
      <c:valAx>
        <c:axId val="55667075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556670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rgbClr val="E7E6E6"/>
      </a:solidFill>
      <a:round/>
    </a:ln>
    <a:effectLst/>
  </c:spPr>
  <c:txPr>
    <a:bodyPr/>
    <a:lstStyle/>
    <a:p>
      <a:pPr>
        <a:defRPr sz="1100" baseline="0"/>
      </a:pPr>
      <a:endParaRPr lang="cs-CZ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8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Počet</a:t>
            </a:r>
            <a:r>
              <a:rPr lang="cs-CZ" sz="1800" b="1" baseline="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hodin/měsíc</a:t>
            </a:r>
          </a:p>
        </c:rich>
      </c:tx>
      <c:layout>
        <c:manualLayout>
          <c:xMode val="edge"/>
          <c:yMode val="edge"/>
          <c:x val="0.12923266478299134"/>
          <c:y val="7.5450958796514419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5.3488825045011956E-2"/>
          <c:y val="0.11667886349974503"/>
          <c:w val="0.61429201014619372"/>
          <c:h val="0.8000745486647127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 0 hodin </c:v>
                </c:pt>
              </c:strCache>
            </c:strRef>
          </c:tx>
          <c:spPr>
            <a:solidFill>
              <a:srgbClr val="BF0409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BF040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B4A-403F-A5D1-01F9309B24FD}"/>
              </c:ext>
            </c:extLst>
          </c:dPt>
          <c:dLbls>
            <c:dLbl>
              <c:idx val="0"/>
              <c:layout>
                <c:manualLayout>
                  <c:x val="0"/>
                  <c:y val="-8.804598912389388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4A-403F-A5D1-01F9309B24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List1!$A$2:$A$3</c:f>
              <c:strCache>
                <c:ptCount val="2"/>
                <c:pt idx="0">
                  <c:v> volný čas </c:v>
                </c:pt>
                <c:pt idx="1">
                  <c:v> pracovní doba </c:v>
                </c:pt>
              </c:strCache>
            </c:strRef>
          </c:cat>
          <c:val>
            <c:numRef>
              <c:f>List1!$B$2:$B$3</c:f>
              <c:numCache>
                <c:formatCode>0%</c:formatCode>
                <c:ptCount val="2"/>
                <c:pt idx="0">
                  <c:v>0.28999999999999998</c:v>
                </c:pt>
                <c:pt idx="1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4A-403F-A5D1-01F9309B24FD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 1-5 hodin </c:v>
                </c:pt>
              </c:strCache>
            </c:strRef>
          </c:tx>
          <c:spPr>
            <a:solidFill>
              <a:srgbClr val="F54C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List1!$A$2:$A$3</c:f>
              <c:strCache>
                <c:ptCount val="2"/>
                <c:pt idx="0">
                  <c:v> volný čas </c:v>
                </c:pt>
                <c:pt idx="1">
                  <c:v> pracovní doba </c:v>
                </c:pt>
              </c:strCache>
            </c:strRef>
          </c:cat>
          <c:val>
            <c:numRef>
              <c:f>List1!$C$2:$C$3</c:f>
              <c:numCache>
                <c:formatCode>0%</c:formatCode>
                <c:ptCount val="2"/>
                <c:pt idx="0">
                  <c:v>0.28999999999999998</c:v>
                </c:pt>
                <c:pt idx="1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CA8-4E20-B80D-3842D23AC802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 6-10 hodin 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List1!$A$2:$A$3</c:f>
              <c:strCache>
                <c:ptCount val="2"/>
                <c:pt idx="0">
                  <c:v> volný čas </c:v>
                </c:pt>
                <c:pt idx="1">
                  <c:v> pracovní doba </c:v>
                </c:pt>
              </c:strCache>
            </c:strRef>
          </c:cat>
          <c:val>
            <c:numRef>
              <c:f>List1!$D$2:$D$3</c:f>
              <c:numCache>
                <c:formatCode>0%</c:formatCode>
                <c:ptCount val="2"/>
                <c:pt idx="0">
                  <c:v>0.2</c:v>
                </c:pt>
                <c:pt idx="1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CA8-4E20-B80D-3842D23AC802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 11-15 hodin </c:v>
                </c:pt>
              </c:strCache>
            </c:strRef>
          </c:tx>
          <c:spPr>
            <a:solidFill>
              <a:srgbClr val="5FB7E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List1!$A$2:$A$3</c:f>
              <c:strCache>
                <c:ptCount val="2"/>
                <c:pt idx="0">
                  <c:v> volný čas </c:v>
                </c:pt>
                <c:pt idx="1">
                  <c:v> pracovní doba </c:v>
                </c:pt>
              </c:strCache>
            </c:strRef>
          </c:cat>
          <c:val>
            <c:numRef>
              <c:f>List1!$E$2:$E$3</c:f>
              <c:numCache>
                <c:formatCode>0%</c:formatCode>
                <c:ptCount val="2"/>
                <c:pt idx="0">
                  <c:v>0.04</c:v>
                </c:pt>
                <c:pt idx="1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CA8-4E20-B80D-3842D23AC802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 16-20 hodin </c:v>
                </c:pt>
              </c:strCache>
            </c:strRef>
          </c:tx>
          <c:spPr>
            <a:solidFill>
              <a:srgbClr val="B3A2C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List1!$A$2:$A$3</c:f>
              <c:strCache>
                <c:ptCount val="2"/>
                <c:pt idx="0">
                  <c:v> volný čas </c:v>
                </c:pt>
                <c:pt idx="1">
                  <c:v> pracovní doba </c:v>
                </c:pt>
              </c:strCache>
            </c:strRef>
          </c:cat>
          <c:val>
            <c:numRef>
              <c:f>List1!$F$2:$F$3</c:f>
              <c:numCache>
                <c:formatCode>0%</c:formatCode>
                <c:ptCount val="2"/>
                <c:pt idx="0">
                  <c:v>0.12</c:v>
                </c:pt>
                <c:pt idx="1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CA8-4E20-B80D-3842D23AC802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 více hodin 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List1!$A$2:$A$3</c:f>
              <c:strCache>
                <c:ptCount val="2"/>
                <c:pt idx="0">
                  <c:v> volný čas </c:v>
                </c:pt>
                <c:pt idx="1">
                  <c:v> pracovní doba </c:v>
                </c:pt>
              </c:strCache>
            </c:strRef>
          </c:cat>
          <c:val>
            <c:numRef>
              <c:f>List1!$G$2:$G$3</c:f>
              <c:numCache>
                <c:formatCode>0%</c:formatCode>
                <c:ptCount val="2"/>
                <c:pt idx="0">
                  <c:v>0.06</c:v>
                </c:pt>
                <c:pt idx="1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CA8-4E20-B80D-3842D23AC80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56670424"/>
        <c:axId val="556670752"/>
      </c:barChart>
      <c:catAx>
        <c:axId val="556670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cs-CZ"/>
          </a:p>
        </c:txPr>
        <c:crossAx val="556670752"/>
        <c:crosses val="autoZero"/>
        <c:auto val="1"/>
        <c:lblAlgn val="ctr"/>
        <c:lblOffset val="100"/>
        <c:noMultiLvlLbl val="0"/>
      </c:catAx>
      <c:valAx>
        <c:axId val="55667075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56670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216927654512393"/>
          <c:y val="0.11072387100779853"/>
          <c:w val="0.25136630229972839"/>
          <c:h val="0.809315196486964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rgbClr val="E7E6E6"/>
      </a:solidFill>
      <a:round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8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Frekvence</a:t>
            </a:r>
          </a:p>
        </c:rich>
      </c:tx>
      <c:layout>
        <c:manualLayout>
          <c:xMode val="edge"/>
          <c:yMode val="edge"/>
          <c:x val="0.35357126028363106"/>
          <c:y val="5.530218397904439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6095954959703176"/>
          <c:y val="0.12251044917348274"/>
          <c:w val="0.70204084481970264"/>
          <c:h val="0.70067083290967647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Sloupec1</c:v>
                </c:pt>
              </c:strCache>
            </c:strRef>
          </c:tx>
          <c:dPt>
            <c:idx val="0"/>
            <c:bubble3D val="0"/>
            <c:spPr>
              <a:solidFill>
                <a:srgbClr val="1A784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9D9-464B-B11D-2933803AD641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bg2">
                    <a:alpha val="84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9D9-464B-B11D-2933803AD641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9D9-464B-B11D-2933803AD641}"/>
              </c:ext>
            </c:extLst>
          </c:dPt>
          <c:dPt>
            <c:idx val="3"/>
            <c:bubble3D val="0"/>
            <c:spPr>
              <a:solidFill>
                <a:srgbClr val="F54C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9D9-464B-B11D-2933803AD641}"/>
              </c:ext>
            </c:extLst>
          </c:dPt>
          <c:dPt>
            <c:idx val="4"/>
            <c:bubble3D val="0"/>
            <c:spPr>
              <a:solidFill>
                <a:srgbClr val="BF040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D82-4A9D-A471-E21CFC3EF709}"/>
              </c:ext>
            </c:extLst>
          </c:dPt>
          <c:dLbls>
            <c:dLbl>
              <c:idx val="0"/>
              <c:layout>
                <c:manualLayout>
                  <c:x val="-3.2936415135829442E-2"/>
                  <c:y val="8.6400538841244504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9D9-464B-B11D-2933803AD641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9D9-464B-B11D-2933803AD641}"/>
                </c:ext>
              </c:extLst>
            </c:dLbl>
            <c:dLbl>
              <c:idx val="2"/>
              <c:layout>
                <c:manualLayout>
                  <c:x val="4.3069303906819865E-2"/>
                  <c:y val="-0.1116679552365835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9D9-464B-B11D-2933803AD641}"/>
                </c:ext>
              </c:extLst>
            </c:dLbl>
            <c:dLbl>
              <c:idx val="3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9D9-464B-B11D-2933803AD641}"/>
                </c:ext>
              </c:extLst>
            </c:dLbl>
            <c:dLbl>
              <c:idx val="4"/>
              <c:layout>
                <c:manualLayout>
                  <c:x val="6.0463561827440934E-2"/>
                  <c:y val="8.680971592634044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D82-4A9D-A471-E21CFC3EF7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List1!$A$2:$A$6</c:f>
              <c:strCache>
                <c:ptCount val="5"/>
                <c:pt idx="0">
                  <c:v>vícekrát za měsíc</c:v>
                </c:pt>
                <c:pt idx="1">
                  <c:v>1x za měsíc </c:v>
                </c:pt>
                <c:pt idx="2">
                  <c:v> 1x za půl roku </c:v>
                </c:pt>
                <c:pt idx="3">
                  <c:v> 1x za rok a méně </c:v>
                </c:pt>
                <c:pt idx="4">
                  <c:v>nemám zájem vzdělávat se</c:v>
                </c:pt>
              </c:strCache>
            </c:strRef>
          </c:cat>
          <c:val>
            <c:numRef>
              <c:f>List1!$B$2:$B$6</c:f>
              <c:numCache>
                <c:formatCode>0%</c:formatCode>
                <c:ptCount val="5"/>
                <c:pt idx="0">
                  <c:v>0.09</c:v>
                </c:pt>
                <c:pt idx="1">
                  <c:v>0.28999999999999998</c:v>
                </c:pt>
                <c:pt idx="2">
                  <c:v>0.33</c:v>
                </c:pt>
                <c:pt idx="3">
                  <c:v>0.18</c:v>
                </c:pt>
                <c:pt idx="4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9D9-464B-B11D-2933803AD6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878348615527454E-3"/>
          <c:y val="0.83852012824904298"/>
          <c:w val="0.99504164936003248"/>
          <c:h val="0.161479871750957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2"/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0035068238716252"/>
          <c:y val="0"/>
          <c:w val="0.49964931761283748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 podíl </c:v>
                </c:pt>
              </c:strCache>
            </c:strRef>
          </c:tx>
          <c:spPr>
            <a:solidFill>
              <a:srgbClr val="004D6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4D6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4EF-4E15-BFDA-166B6C7AFB0F}"/>
              </c:ext>
            </c:extLst>
          </c:dPt>
          <c:dPt>
            <c:idx val="1"/>
            <c:invertIfNegative val="0"/>
            <c:bubble3D val="0"/>
            <c:spPr>
              <a:solidFill>
                <a:srgbClr val="BF040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2FDB-4523-AC71-ED0423249978}"/>
              </c:ext>
            </c:extLst>
          </c:dPt>
          <c:dPt>
            <c:idx val="2"/>
            <c:invertIfNegative val="0"/>
            <c:bubble3D val="0"/>
            <c:spPr>
              <a:solidFill>
                <a:srgbClr val="004D6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D37-4F57-BAD0-983A07DD3A0B}"/>
              </c:ext>
            </c:extLst>
          </c:dPt>
          <c:dLbls>
            <c:dLbl>
              <c:idx val="8"/>
              <c:layout>
                <c:manualLayout>
                  <c:x val="0"/>
                  <c:y val="-1.285944224174368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D37-4F57-BAD0-983A07DD3A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List1!$A$2:$A$11</c:f>
              <c:strCache>
                <c:ptCount val="10"/>
                <c:pt idx="0">
                  <c:v> z jiných zdrojů </c:v>
                </c:pt>
                <c:pt idx="1">
                  <c:v> o možnostech vzdělávat se nic nevím </c:v>
                </c:pt>
                <c:pt idx="2">
                  <c:v>z reklamy / zprávy o školení na sociálních sítích</c:v>
                </c:pt>
                <c:pt idx="3">
                  <c:v>z reklamy na školení na internetu nebo v tištěném médiu</c:v>
                </c:pt>
                <c:pt idx="4">
                  <c:v> jsem součástí profesní skupiny, která mě informuje o možnostech a příležitostech ke vzdělávání </c:v>
                </c:pt>
                <c:pt idx="5">
                  <c:v>vzdělávací akce mi doporučují kolegové/známí/kamarádi</c:v>
                </c:pt>
                <c:pt idx="6">
                  <c:v>přišla mi nabídka na školení do e-mailu</c:v>
                </c:pt>
                <c:pt idx="7">
                  <c:v>příležitosti ke vzdělávaní si nacházím sám/a</c:v>
                </c:pt>
                <c:pt idx="8">
                  <c:v> zaměstnavatel nabízí vzdělávací kurzy, kterých se můžu, ale nemusím účastnit  </c:v>
                </c:pt>
                <c:pt idx="9">
                  <c:v> od zaměstnavatele, který mi určité vzdělávání stanovuje jako povinné </c:v>
                </c:pt>
              </c:strCache>
            </c:strRef>
          </c:cat>
          <c:val>
            <c:numRef>
              <c:f>List1!$B$2:$B$11</c:f>
              <c:numCache>
                <c:formatCode>0%</c:formatCode>
                <c:ptCount val="10"/>
                <c:pt idx="0">
                  <c:v>0.02</c:v>
                </c:pt>
                <c:pt idx="1">
                  <c:v>0.06</c:v>
                </c:pt>
                <c:pt idx="2">
                  <c:v>0.09</c:v>
                </c:pt>
                <c:pt idx="3">
                  <c:v>0.09</c:v>
                </c:pt>
                <c:pt idx="4">
                  <c:v>0.18</c:v>
                </c:pt>
                <c:pt idx="5">
                  <c:v>0.21</c:v>
                </c:pt>
                <c:pt idx="6">
                  <c:v>0.36</c:v>
                </c:pt>
                <c:pt idx="7">
                  <c:v>0.44</c:v>
                </c:pt>
                <c:pt idx="8">
                  <c:v>0.44</c:v>
                </c:pt>
                <c:pt idx="9">
                  <c:v>0.49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EF-4E15-BFDA-166B6C7AFB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6670424"/>
        <c:axId val="556670752"/>
      </c:barChart>
      <c:catAx>
        <c:axId val="5566704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cs-CZ"/>
          </a:p>
        </c:txPr>
        <c:crossAx val="556670752"/>
        <c:crosses val="autoZero"/>
        <c:auto val="1"/>
        <c:lblAlgn val="ctr"/>
        <c:lblOffset val="100"/>
        <c:noMultiLvlLbl val="0"/>
      </c:catAx>
      <c:valAx>
        <c:axId val="55667075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556670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rgbClr val="E7E6E6"/>
      </a:solidFill>
      <a:round/>
    </a:ln>
    <a:effectLst/>
  </c:spPr>
  <c:txPr>
    <a:bodyPr/>
    <a:lstStyle/>
    <a:p>
      <a:pPr>
        <a:defRPr sz="1200" baseline="0">
          <a:latin typeface="Verdana" panose="020B0604030504040204" pitchFamily="34" charset="0"/>
          <a:ea typeface="Verdana" panose="020B0604030504040204" pitchFamily="34" charset="0"/>
        </a:defRPr>
      </a:pPr>
      <a:endParaRPr lang="cs-CZ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32419394995643"/>
          <c:y val="3.0323256331363516E-2"/>
          <c:w val="0.74317152682683929"/>
          <c:h val="0.8330186001613382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 mám </c:v>
                </c:pt>
              </c:strCache>
            </c:strRef>
          </c:tx>
          <c:spPr>
            <a:solidFill>
              <a:srgbClr val="1A784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List1!$A$2:$A$6</c:f>
              <c:strCache>
                <c:ptCount val="5"/>
                <c:pt idx="0">
                  <c:v> dobře fungující kamera </c:v>
                </c:pt>
                <c:pt idx="1">
                  <c:v> dobře fungující mikrofon </c:v>
                </c:pt>
                <c:pt idx="2">
                  <c:v> prostor – klidné místo </c:v>
                </c:pt>
                <c:pt idx="3">
                  <c:v> rychlý a výkonný počítač </c:v>
                </c:pt>
                <c:pt idx="4">
                  <c:v> stabilní připojení k internetu </c:v>
                </c:pt>
              </c:strCache>
            </c:strRef>
          </c:cat>
          <c:val>
            <c:numRef>
              <c:f>List1!$B$2:$B$6</c:f>
              <c:numCache>
                <c:formatCode>0%</c:formatCode>
                <c:ptCount val="5"/>
                <c:pt idx="0">
                  <c:v>0.49</c:v>
                </c:pt>
                <c:pt idx="1">
                  <c:v>0.52</c:v>
                </c:pt>
                <c:pt idx="2">
                  <c:v>0.53</c:v>
                </c:pt>
                <c:pt idx="3">
                  <c:v>0.64</c:v>
                </c:pt>
                <c:pt idx="4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73-4813-90DE-1D574C58782C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 nemám </c:v>
                </c:pt>
              </c:strCache>
            </c:strRef>
          </c:tx>
          <c:spPr>
            <a:solidFill>
              <a:srgbClr val="BF040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List1!$A$2:$A$6</c:f>
              <c:strCache>
                <c:ptCount val="5"/>
                <c:pt idx="0">
                  <c:v> dobře fungující kamera </c:v>
                </c:pt>
                <c:pt idx="1">
                  <c:v> dobře fungující mikrofon </c:v>
                </c:pt>
                <c:pt idx="2">
                  <c:v> prostor – klidné místo </c:v>
                </c:pt>
                <c:pt idx="3">
                  <c:v> rychlý a výkonný počítač </c:v>
                </c:pt>
                <c:pt idx="4">
                  <c:v> stabilní připojení k internetu </c:v>
                </c:pt>
              </c:strCache>
            </c:strRef>
          </c:cat>
          <c:val>
            <c:numRef>
              <c:f>List1!$C$2:$C$6</c:f>
              <c:numCache>
                <c:formatCode>0%</c:formatCode>
                <c:ptCount val="5"/>
                <c:pt idx="0">
                  <c:v>0.4</c:v>
                </c:pt>
                <c:pt idx="1">
                  <c:v>0.39</c:v>
                </c:pt>
                <c:pt idx="2">
                  <c:v>0.4</c:v>
                </c:pt>
                <c:pt idx="3">
                  <c:v>0.3</c:v>
                </c:pt>
                <c:pt idx="4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73-4813-90DE-1D574C58782C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 nevím, nedokážu zhodnotit </c:v>
                </c:pt>
              </c:strCache>
            </c:strRef>
          </c:tx>
          <c:spPr>
            <a:solidFill>
              <a:srgbClr val="999999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2819723613794102E-4"/>
                  <c:y val="3.6002596134762995E-3"/>
                </c:manualLayout>
              </c:layout>
              <c:tx>
                <c:rich>
                  <a:bodyPr/>
                  <a:lstStyle/>
                  <a:p>
                    <a:fld id="{F357B5F2-7757-477D-8077-55E0763FBC70}" type="VALUE">
                      <a:rPr lang="en-US">
                        <a:solidFill>
                          <a:schemeClr val="bg1"/>
                        </a:solidFill>
                      </a:rPr>
                      <a:pPr/>
                      <a:t>[HODNOTA]</a:t>
                    </a:fld>
                    <a:endParaRPr lang="cs-CZ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FA86-424D-B79A-8661F15E7004}"/>
                </c:ext>
              </c:extLst>
            </c:dLbl>
            <c:dLbl>
              <c:idx val="4"/>
              <c:layout>
                <c:manualLayout>
                  <c:x val="2.4818672240119678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C96-40FB-BFCA-6131A1AFCC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List1!$A$2:$A$6</c:f>
              <c:strCache>
                <c:ptCount val="5"/>
                <c:pt idx="0">
                  <c:v> dobře fungující kamera </c:v>
                </c:pt>
                <c:pt idx="1">
                  <c:v> dobře fungující mikrofon </c:v>
                </c:pt>
                <c:pt idx="2">
                  <c:v> prostor – klidné místo </c:v>
                </c:pt>
                <c:pt idx="3">
                  <c:v> rychlý a výkonný počítač </c:v>
                </c:pt>
                <c:pt idx="4">
                  <c:v> stabilní připojení k internetu </c:v>
                </c:pt>
              </c:strCache>
            </c:strRef>
          </c:cat>
          <c:val>
            <c:numRef>
              <c:f>List1!$D$2:$D$6</c:f>
              <c:numCache>
                <c:formatCode>0%</c:formatCode>
                <c:ptCount val="5"/>
                <c:pt idx="0">
                  <c:v>0.1</c:v>
                </c:pt>
                <c:pt idx="1">
                  <c:v>0.08</c:v>
                </c:pt>
                <c:pt idx="2">
                  <c:v>7.0000000000000007E-2</c:v>
                </c:pt>
                <c:pt idx="3">
                  <c:v>0.06</c:v>
                </c:pt>
                <c:pt idx="4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673-4813-90DE-1D574C58782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38871936"/>
        <c:axId val="538872296"/>
      </c:barChart>
      <c:catAx>
        <c:axId val="5388719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cs-CZ"/>
          </a:p>
        </c:txPr>
        <c:crossAx val="538872296"/>
        <c:crosses val="autoZero"/>
        <c:auto val="1"/>
        <c:lblAlgn val="ctr"/>
        <c:lblOffset val="100"/>
        <c:noMultiLvlLbl val="0"/>
      </c:catAx>
      <c:valAx>
        <c:axId val="538872296"/>
        <c:scaling>
          <c:orientation val="minMax"/>
          <c:max val="1"/>
        </c:scaling>
        <c:delete val="1"/>
        <c:axPos val="b"/>
        <c:numFmt formatCode="0%" sourceLinked="1"/>
        <c:majorTickMark val="none"/>
        <c:minorTickMark val="none"/>
        <c:tickLblPos val="nextTo"/>
        <c:crossAx val="538871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078914583705854"/>
          <c:y val="0.86740601391339334"/>
          <c:w val="0.43616429882982688"/>
          <c:h val="8.53596409830639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703760985077651"/>
          <c:y val="0"/>
          <c:w val="0.55296239014922344"/>
          <c:h val="0.8977026158383095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on-line</c:v>
                </c:pt>
              </c:strCache>
            </c:strRef>
          </c:tx>
          <c:spPr>
            <a:solidFill>
              <a:srgbClr val="004D6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8309183338009626E-3"/>
                  <c:y val="3.11584566995588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0DC-427E-8EDE-1380BD81674A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0DC-427E-8EDE-1380BD81674A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0DC-427E-8EDE-1380BD81674A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0DC-427E-8EDE-1380BD81674A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0DC-427E-8EDE-1380BD81674A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763-4330-A8F8-30589B763B10}"/>
                </c:ext>
              </c:extLst>
            </c:dLbl>
            <c:dLbl>
              <c:idx val="6"/>
              <c:layout>
                <c:manualLayout>
                  <c:x val="4.8309183338009626E-3"/>
                  <c:y val="1.0167161580430511E-1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 sz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6-90DC-427E-8EDE-1380BD81674A}"/>
                </c:ext>
              </c:extLst>
            </c:dLbl>
            <c:dLbl>
              <c:idx val="7"/>
              <c:layout>
                <c:manualLayout>
                  <c:x val="4.4223327805416948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0DC-427E-8EDE-1380BD81674A}"/>
                </c:ext>
              </c:extLst>
            </c:dLbl>
            <c:dLbl>
              <c:idx val="8"/>
              <c:layout>
                <c:manualLayout>
                  <c:x val="6.6334991708126038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0DC-427E-8EDE-1380BD81674A}"/>
                </c:ext>
              </c:extLst>
            </c:dLbl>
            <c:dLbl>
              <c:idx val="9"/>
              <c:layout>
                <c:manualLayout>
                  <c:x val="4.4223327805417356E-3"/>
                  <c:y val="-1.738560601948676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0FC-41B2-9B32-48E21126F7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List1!$A$2:$A$13</c:f>
              <c:strCache>
                <c:ptCount val="12"/>
                <c:pt idx="0">
                  <c:v>inscenační metody (hraní rolí)</c:v>
                </c:pt>
                <c:pt idx="1">
                  <c:v>rotace práce (změna stanovišť) - neabsolvoval/a jsem</c:v>
                </c:pt>
                <c:pt idx="2">
                  <c:v>koučink (rozvoj s pomocí kouče a jím kladených otázek)</c:v>
                </c:pt>
                <c:pt idx="3">
                  <c:v>trénink (cvičení konkrétních dovedností)</c:v>
                </c:pt>
                <c:pt idx="4">
                  <c:v>mentorink (doporučení a vedení zkušenějším mentorem)</c:v>
                </c:pt>
                <c:pt idx="5">
                  <c:v>případová studie (individuální řešení problému)</c:v>
                </c:pt>
                <c:pt idx="6">
                  <c:v>demonstrace = ukázky (pracovních) postupů</c:v>
                </c:pt>
                <c:pt idx="7">
                  <c:v>workshop (hledání řešení reálného problému)</c:v>
                </c:pt>
                <c:pt idx="8">
                  <c:v>konference</c:v>
                </c:pt>
                <c:pt idx="9">
                  <c:v>instruktáž (ukázka pracovní činnosti)</c:v>
                </c:pt>
                <c:pt idx="10">
                  <c:v>semináře (kurz se zapojováním účastníků do diskuzí)</c:v>
                </c:pt>
                <c:pt idx="11">
                  <c:v>přednášky</c:v>
                </c:pt>
              </c:strCache>
            </c:strRef>
          </c:cat>
          <c:val>
            <c:numRef>
              <c:f>List1!$B$2:$B$13</c:f>
              <c:numCache>
                <c:formatCode>0%</c:formatCode>
                <c:ptCount val="12"/>
                <c:pt idx="0">
                  <c:v>0.03</c:v>
                </c:pt>
                <c:pt idx="1">
                  <c:v>0.05</c:v>
                </c:pt>
                <c:pt idx="2">
                  <c:v>0.08</c:v>
                </c:pt>
                <c:pt idx="3">
                  <c:v>0.08</c:v>
                </c:pt>
                <c:pt idx="4">
                  <c:v>0.09</c:v>
                </c:pt>
                <c:pt idx="5">
                  <c:v>0.09</c:v>
                </c:pt>
                <c:pt idx="6">
                  <c:v>0.14000000000000001</c:v>
                </c:pt>
                <c:pt idx="7">
                  <c:v>0.16</c:v>
                </c:pt>
                <c:pt idx="8">
                  <c:v>0.17</c:v>
                </c:pt>
                <c:pt idx="9">
                  <c:v>0.18</c:v>
                </c:pt>
                <c:pt idx="10">
                  <c:v>0.25</c:v>
                </c:pt>
                <c:pt idx="11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0DC-427E-8EDE-1380BD81674A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prezenčně</c:v>
                </c:pt>
              </c:strCache>
            </c:strRef>
          </c:tx>
          <c:spPr>
            <a:solidFill>
              <a:srgbClr val="5FB7E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869566251052277E-2"/>
                  <c:y val="1.1424635478140975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F54-44E5-B7A4-A727B3B95930}"/>
                </c:ext>
              </c:extLst>
            </c:dLbl>
            <c:dLbl>
              <c:idx val="8"/>
              <c:layout>
                <c:manualLayout>
                  <c:x val="1.1055831951354339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60F-4AE4-A9E1-6D68359560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List1!$A$2:$A$13</c:f>
              <c:strCache>
                <c:ptCount val="12"/>
                <c:pt idx="0">
                  <c:v>inscenační metody (hraní rolí)</c:v>
                </c:pt>
                <c:pt idx="1">
                  <c:v>rotace práce (změna stanovišť) - neabsolvoval/a jsem</c:v>
                </c:pt>
                <c:pt idx="2">
                  <c:v>koučink (rozvoj s pomocí kouče a jím kladených otázek)</c:v>
                </c:pt>
                <c:pt idx="3">
                  <c:v>trénink (cvičení konkrétních dovedností)</c:v>
                </c:pt>
                <c:pt idx="4">
                  <c:v>mentorink (doporučení a vedení zkušenějším mentorem)</c:v>
                </c:pt>
                <c:pt idx="5">
                  <c:v>případová studie (individuální řešení problému)</c:v>
                </c:pt>
                <c:pt idx="6">
                  <c:v>demonstrace = ukázky (pracovních) postupů</c:v>
                </c:pt>
                <c:pt idx="7">
                  <c:v>workshop (hledání řešení reálného problému)</c:v>
                </c:pt>
                <c:pt idx="8">
                  <c:v>konference</c:v>
                </c:pt>
                <c:pt idx="9">
                  <c:v>instruktáž (ukázka pracovní činnosti)</c:v>
                </c:pt>
                <c:pt idx="10">
                  <c:v>semináře (kurz se zapojováním účastníků do diskuzí)</c:v>
                </c:pt>
                <c:pt idx="11">
                  <c:v>přednášky</c:v>
                </c:pt>
              </c:strCache>
            </c:strRef>
          </c:cat>
          <c:val>
            <c:numRef>
              <c:f>List1!$C$2:$C$13</c:f>
              <c:numCache>
                <c:formatCode>0%</c:formatCode>
                <c:ptCount val="12"/>
                <c:pt idx="0">
                  <c:v>0.09</c:v>
                </c:pt>
                <c:pt idx="1">
                  <c:v>0.24</c:v>
                </c:pt>
                <c:pt idx="2">
                  <c:v>0.13</c:v>
                </c:pt>
                <c:pt idx="3">
                  <c:v>0.25</c:v>
                </c:pt>
                <c:pt idx="4">
                  <c:v>0.21</c:v>
                </c:pt>
                <c:pt idx="5">
                  <c:v>0.2</c:v>
                </c:pt>
                <c:pt idx="6">
                  <c:v>0.3</c:v>
                </c:pt>
                <c:pt idx="7">
                  <c:v>0.26</c:v>
                </c:pt>
                <c:pt idx="8">
                  <c:v>0.17</c:v>
                </c:pt>
                <c:pt idx="9">
                  <c:v>0.37</c:v>
                </c:pt>
                <c:pt idx="10">
                  <c:v>0.34</c:v>
                </c:pt>
                <c:pt idx="11">
                  <c:v>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90DC-427E-8EDE-1380BD81674A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neabsolvoval/a jsem</c:v>
                </c:pt>
              </c:strCache>
            </c:strRef>
          </c:tx>
          <c:spPr>
            <a:solidFill>
              <a:srgbClr val="F54C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List1!$A$2:$A$13</c:f>
              <c:strCache>
                <c:ptCount val="12"/>
                <c:pt idx="0">
                  <c:v>inscenační metody (hraní rolí)</c:v>
                </c:pt>
                <c:pt idx="1">
                  <c:v>rotace práce (změna stanovišť) - neabsolvoval/a jsem</c:v>
                </c:pt>
                <c:pt idx="2">
                  <c:v>koučink (rozvoj s pomocí kouče a jím kladených otázek)</c:v>
                </c:pt>
                <c:pt idx="3">
                  <c:v>trénink (cvičení konkrétních dovedností)</c:v>
                </c:pt>
                <c:pt idx="4">
                  <c:v>mentorink (doporučení a vedení zkušenějším mentorem)</c:v>
                </c:pt>
                <c:pt idx="5">
                  <c:v>případová studie (individuální řešení problému)</c:v>
                </c:pt>
                <c:pt idx="6">
                  <c:v>demonstrace = ukázky (pracovních) postupů</c:v>
                </c:pt>
                <c:pt idx="7">
                  <c:v>workshop (hledání řešení reálného problému)</c:v>
                </c:pt>
                <c:pt idx="8">
                  <c:v>konference</c:v>
                </c:pt>
                <c:pt idx="9">
                  <c:v>instruktáž (ukázka pracovní činnosti)</c:v>
                </c:pt>
                <c:pt idx="10">
                  <c:v>semináře (kurz se zapojováním účastníků do diskuzí)</c:v>
                </c:pt>
                <c:pt idx="11">
                  <c:v>přednášky</c:v>
                </c:pt>
              </c:strCache>
            </c:strRef>
          </c:cat>
          <c:val>
            <c:numRef>
              <c:f>List1!$D$2:$D$13</c:f>
              <c:numCache>
                <c:formatCode>0%</c:formatCode>
                <c:ptCount val="12"/>
                <c:pt idx="0">
                  <c:v>0.88</c:v>
                </c:pt>
                <c:pt idx="1">
                  <c:v>0.71</c:v>
                </c:pt>
                <c:pt idx="2">
                  <c:v>0.79</c:v>
                </c:pt>
                <c:pt idx="3">
                  <c:v>0.67</c:v>
                </c:pt>
                <c:pt idx="4">
                  <c:v>0.69</c:v>
                </c:pt>
                <c:pt idx="5">
                  <c:v>0.71</c:v>
                </c:pt>
                <c:pt idx="6">
                  <c:v>0.56000000000000005</c:v>
                </c:pt>
                <c:pt idx="7">
                  <c:v>0.57999999999999996</c:v>
                </c:pt>
                <c:pt idx="8">
                  <c:v>0.66</c:v>
                </c:pt>
                <c:pt idx="9">
                  <c:v>0.45</c:v>
                </c:pt>
                <c:pt idx="10">
                  <c:v>0.41</c:v>
                </c:pt>
                <c:pt idx="11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90DC-427E-8EDE-1380BD81674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52793808"/>
        <c:axId val="552793152"/>
      </c:barChart>
      <c:catAx>
        <c:axId val="552793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200" baseline="0">
                <a:latin typeface="Verdana" panose="020B0604030504040204" pitchFamily="34" charset="0"/>
              </a:defRPr>
            </a:pPr>
            <a:endParaRPr lang="cs-CZ"/>
          </a:p>
        </c:txPr>
        <c:crossAx val="552793152"/>
        <c:crosses val="autoZero"/>
        <c:auto val="1"/>
        <c:lblAlgn val="ctr"/>
        <c:lblOffset val="100"/>
        <c:noMultiLvlLbl val="0"/>
      </c:catAx>
      <c:valAx>
        <c:axId val="55279315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552793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5903206274792328"/>
          <c:y val="0.90806873787409004"/>
          <c:w val="0.37952036778884396"/>
          <c:h val="7.2857711058729763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aseline="0"/>
      </a:pPr>
      <a:endParaRPr lang="cs-CZ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662918883475605"/>
          <c:y val="8.2906844089576069E-3"/>
          <c:w val="0.49337081116524395"/>
          <c:h val="0.8161790132069862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1 - výhradně zaměstnanec</c:v>
                </c:pt>
              </c:strCache>
            </c:strRef>
          </c:tx>
          <c:spPr>
            <a:solidFill>
              <a:srgbClr val="1A784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2246186927918654E-2"/>
                  <c:y val="-6.4465123479898509E-2"/>
                </c:manualLayout>
              </c:layout>
              <c:tx>
                <c:rich>
                  <a:bodyPr/>
                  <a:lstStyle/>
                  <a:p>
                    <a:fld id="{6DB77047-83FF-4DDA-92C3-7FA8661D8C28}" type="VALUE">
                      <a:rPr lang="en-US">
                        <a:solidFill>
                          <a:schemeClr val="tx1"/>
                        </a:solidFill>
                      </a:rPr>
                      <a:pPr/>
                      <a:t>[HODNOTA]</a:t>
                    </a:fld>
                    <a:endParaRPr lang="cs-CZ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6C9D-4CD2-B1AE-F584C4BDD9FF}"/>
                </c:ext>
              </c:extLst>
            </c:dLbl>
            <c:dLbl>
              <c:idx val="1"/>
              <c:layout>
                <c:manualLayout>
                  <c:x val="1.1021568235126789E-2"/>
                  <c:y val="-5.6406983044911124E-2"/>
                </c:manualLayout>
              </c:layout>
              <c:tx>
                <c:rich>
                  <a:bodyPr/>
                  <a:lstStyle/>
                  <a:p>
                    <a:fld id="{421714D6-9778-43B6-8985-BD737D36A02F}" type="VALUE">
                      <a:rPr lang="en-US">
                        <a:solidFill>
                          <a:schemeClr val="tx1"/>
                        </a:solidFill>
                      </a:rPr>
                      <a:pPr/>
                      <a:t>[HODNOTA]</a:t>
                    </a:fld>
                    <a:endParaRPr lang="cs-CZ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C9D-4CD2-B1AE-F584C4BDD9FF}"/>
                </c:ext>
              </c:extLst>
            </c:dLbl>
            <c:dLbl>
              <c:idx val="2"/>
              <c:layout>
                <c:manualLayout>
                  <c:x val="7.3477121567511027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C9D-4CD2-B1AE-F584C4BDD9FF}"/>
                </c:ext>
              </c:extLst>
            </c:dLbl>
            <c:dLbl>
              <c:idx val="3"/>
              <c:layout>
                <c:manualLayout>
                  <c:x val="6.1230934639593271E-3"/>
                  <c:y val="-4.029070217493651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C9D-4CD2-B1AE-F584C4BDD9FF}"/>
                </c:ext>
              </c:extLst>
            </c:dLbl>
            <c:dLbl>
              <c:idx val="4"/>
              <c:layout>
                <c:manualLayout>
                  <c:x val="7.3477121567511929E-3"/>
                  <c:y val="8.058140434987303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C9D-4CD2-B1AE-F584C4BDD9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List1!$A$2:$A$6</c:f>
              <c:strCache>
                <c:ptCount val="5"/>
                <c:pt idx="0">
                  <c:v>Kdo by měl profesní vzdělávání zaplatit?</c:v>
                </c:pt>
                <c:pt idx="1">
                  <c:v>Kdo by měl profesní vzdělávání připravovat / organizovat (vybírat dodavatele a konkrétní kurzy, domlouvat harmonogram …)</c:v>
                </c:pt>
                <c:pt idx="2">
                  <c:v>Kdo by měl věnovat čas na profesní vzdělávání: zaměstnanec ( = školení by probíhalo mimo pracovní dobu) nebo zaměstnavatel ( = školení by probíhalo v pracovní době)</c:v>
                </c:pt>
                <c:pt idx="3">
                  <c:v>Kdo by měl vymyslet vzdělávací plán: témata a jejich pořadí?</c:v>
                </c:pt>
                <c:pt idx="4">
                  <c:v>Kdo by měl dávat návrhy, jaké vzdělávání je třeba absolvovat?</c:v>
                </c:pt>
              </c:strCache>
            </c:strRef>
          </c:cat>
          <c:val>
            <c:numRef>
              <c:f>List1!$B$2:$B$6</c:f>
              <c:numCache>
                <c:formatCode>0%</c:formatCode>
                <c:ptCount val="5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0.02</c:v>
                </c:pt>
                <c:pt idx="4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C9D-4CD2-B1AE-F584C4BDD9FF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2 - převážně zaměstnanec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7.3477121567511929E-3"/>
                  <c:y val="-4.27538451542238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C9D-4CD2-B1AE-F584C4BDD9FF}"/>
                </c:ext>
              </c:extLst>
            </c:dLbl>
            <c:dLbl>
              <c:idx val="1"/>
              <c:layout>
                <c:manualLayout>
                  <c:x val="6.1573249313562652E-3"/>
                  <c:y val="-2.631153485297069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6C9D-4CD2-B1AE-F584C4BDD9FF}"/>
                </c:ext>
              </c:extLst>
            </c:dLbl>
            <c:dLbl>
              <c:idx val="2"/>
              <c:layout>
                <c:manualLayout>
                  <c:x val="1.1770032037760683E-2"/>
                  <c:y val="-6.1054690028082938E-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250745498682571E-2"/>
                      <c:h val="7.209050042273164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4-6C9D-4CD2-B1AE-F584C4BDD9FF}"/>
                </c:ext>
              </c:extLst>
            </c:dLbl>
            <c:dLbl>
              <c:idx val="3"/>
              <c:layout>
                <c:manualLayout>
                  <c:x val="1.6430429363849159E-2"/>
                  <c:y val="1.3007234560412208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defRPr>
                    </a:pPr>
                    <a:fld id="{6C0A4874-77F6-4EDD-82CA-0ED2255D4000}" type="VALUE">
                      <a:rPr lang="en-US">
                        <a:solidFill>
                          <a:schemeClr val="bg1"/>
                        </a:solidFill>
                      </a:rPr>
                      <a:pPr>
                        <a:defRPr sz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defRPr>
                      </a:pPr>
                      <a:t>[HODNOTA]</a:t>
                    </a:fld>
                    <a:endParaRPr lang="cs-CZ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6C9D-4CD2-B1AE-F584C4BDD9FF}"/>
                </c:ext>
              </c:extLst>
            </c:dLbl>
            <c:dLbl>
              <c:idx val="4"/>
              <c:layout>
                <c:manualLayout>
                  <c:x val="9.3207946521769534E-3"/>
                  <c:y val="9.9552931830669913E-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defRPr>
                    </a:pPr>
                    <a:fld id="{83999C06-12F4-429A-8333-262EEBCAC728}" type="VALUE">
                      <a:rPr lang="en-US">
                        <a:solidFill>
                          <a:schemeClr val="bg1"/>
                        </a:solidFill>
                      </a:rPr>
                      <a:pPr>
                        <a:defRPr sz="120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defRPr>
                      </a:pPr>
                      <a:t>[HODNOTA]</a:t>
                    </a:fld>
                    <a:endParaRPr lang="cs-CZ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250745498682571E-2"/>
                      <c:h val="6.355208478760028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6C9D-4CD2-B1AE-F584C4BDD9FF}"/>
                </c:ext>
              </c:extLst>
            </c:dLbl>
            <c:dLbl>
              <c:idx val="5"/>
              <c:layout>
                <c:manualLayout>
                  <c:x val="1.1055831951354339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C9D-4CD2-B1AE-F584C4BDD9FF}"/>
                </c:ext>
              </c:extLst>
            </c:dLbl>
            <c:dLbl>
              <c:idx val="6"/>
              <c:layout>
                <c:manualLayout>
                  <c:x val="8.8446655610834313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C9D-4CD2-B1AE-F584C4BDD9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List1!$A$2:$A$6</c:f>
              <c:strCache>
                <c:ptCount val="5"/>
                <c:pt idx="0">
                  <c:v>Kdo by měl profesní vzdělávání zaplatit?</c:v>
                </c:pt>
                <c:pt idx="1">
                  <c:v>Kdo by měl profesní vzdělávání připravovat / organizovat (vybírat dodavatele a konkrétní kurzy, domlouvat harmonogram …)</c:v>
                </c:pt>
                <c:pt idx="2">
                  <c:v>Kdo by měl věnovat čas na profesní vzdělávání: zaměstnanec ( = školení by probíhalo mimo pracovní dobu) nebo zaměstnavatel ( = školení by probíhalo v pracovní době)</c:v>
                </c:pt>
                <c:pt idx="3">
                  <c:v>Kdo by měl vymyslet vzdělávací plán: témata a jejich pořadí?</c:v>
                </c:pt>
                <c:pt idx="4">
                  <c:v>Kdo by měl dávat návrhy, jaké vzdělávání je třeba absolvovat?</c:v>
                </c:pt>
              </c:strCache>
            </c:strRef>
          </c:cat>
          <c:val>
            <c:numRef>
              <c:f>List1!$C$2:$C$6</c:f>
              <c:numCache>
                <c:formatCode>0%</c:formatCode>
                <c:ptCount val="5"/>
                <c:pt idx="0">
                  <c:v>0.02</c:v>
                </c:pt>
                <c:pt idx="1">
                  <c:v>0.05</c:v>
                </c:pt>
                <c:pt idx="2">
                  <c:v>0.05</c:v>
                </c:pt>
                <c:pt idx="3">
                  <c:v>0.06</c:v>
                </c:pt>
                <c:pt idx="4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6C9D-4CD2-B1AE-F584C4BDD9FF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3 -zaměstnanec i zaměstnavatel stejnou měrou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3342534044639829E-3"/>
                  <c:y val="-2.633362108174839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C9D-4CD2-B1AE-F584C4BDD9FF}"/>
                </c:ext>
              </c:extLst>
            </c:dLbl>
            <c:dLbl>
              <c:idx val="4"/>
              <c:layout>
                <c:manualLayout>
                  <c:x val="-2.1769284731078076E-3"/>
                  <c:y val="4.029070217493651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C9D-4CD2-B1AE-F584C4BDD9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List1!$A$2:$A$6</c:f>
              <c:strCache>
                <c:ptCount val="5"/>
                <c:pt idx="0">
                  <c:v>Kdo by měl profesní vzdělávání zaplatit?</c:v>
                </c:pt>
                <c:pt idx="1">
                  <c:v>Kdo by měl profesní vzdělávání připravovat / organizovat (vybírat dodavatele a konkrétní kurzy, domlouvat harmonogram …)</c:v>
                </c:pt>
                <c:pt idx="2">
                  <c:v>Kdo by měl věnovat čas na profesní vzdělávání: zaměstnanec ( = školení by probíhalo mimo pracovní dobu) nebo zaměstnavatel ( = školení by probíhalo v pracovní době)</c:v>
                </c:pt>
                <c:pt idx="3">
                  <c:v>Kdo by měl vymyslet vzdělávací plán: témata a jejich pořadí?</c:v>
                </c:pt>
                <c:pt idx="4">
                  <c:v>Kdo by měl dávat návrhy, jaké vzdělávání je třeba absolvovat?</c:v>
                </c:pt>
              </c:strCache>
            </c:strRef>
          </c:cat>
          <c:val>
            <c:numRef>
              <c:f>List1!$D$2:$D$6</c:f>
              <c:numCache>
                <c:formatCode>0%</c:formatCode>
                <c:ptCount val="5"/>
                <c:pt idx="0">
                  <c:v>0.11</c:v>
                </c:pt>
                <c:pt idx="1">
                  <c:v>0.28000000000000003</c:v>
                </c:pt>
                <c:pt idx="2">
                  <c:v>0.32</c:v>
                </c:pt>
                <c:pt idx="3">
                  <c:v>0.34</c:v>
                </c:pt>
                <c:pt idx="4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6C9D-4CD2-B1AE-F584C4BDD9FF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4- převážně zaměstnavatel</c:v>
                </c:pt>
              </c:strCache>
            </c:strRef>
          </c:tx>
          <c:spPr>
            <a:solidFill>
              <a:srgbClr val="5FB7E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List1!$A$2:$A$6</c:f>
              <c:strCache>
                <c:ptCount val="5"/>
                <c:pt idx="0">
                  <c:v>Kdo by měl profesní vzdělávání zaplatit?</c:v>
                </c:pt>
                <c:pt idx="1">
                  <c:v>Kdo by měl profesní vzdělávání připravovat / organizovat (vybírat dodavatele a konkrétní kurzy, domlouvat harmonogram …)</c:v>
                </c:pt>
                <c:pt idx="2">
                  <c:v>Kdo by měl věnovat čas na profesní vzdělávání: zaměstnanec ( = školení by probíhalo mimo pracovní dobu) nebo zaměstnavatel ( = školení by probíhalo v pracovní době)</c:v>
                </c:pt>
                <c:pt idx="3">
                  <c:v>Kdo by měl vymyslet vzdělávací plán: témata a jejich pořadí?</c:v>
                </c:pt>
                <c:pt idx="4">
                  <c:v>Kdo by měl dávat návrhy, jaké vzdělávání je třeba absolvovat?</c:v>
                </c:pt>
              </c:strCache>
            </c:strRef>
          </c:cat>
          <c:val>
            <c:numRef>
              <c:f>List1!$E$2:$E$6</c:f>
              <c:numCache>
                <c:formatCode>0%</c:formatCode>
                <c:ptCount val="5"/>
                <c:pt idx="0">
                  <c:v>0.28999999999999998</c:v>
                </c:pt>
                <c:pt idx="1">
                  <c:v>0.35</c:v>
                </c:pt>
                <c:pt idx="2">
                  <c:v>0.26</c:v>
                </c:pt>
                <c:pt idx="3">
                  <c:v>0.33</c:v>
                </c:pt>
                <c:pt idx="4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6C9D-4CD2-B1AE-F584C4BDD9FF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5 - výhradně zaměstnavatel</c:v>
                </c:pt>
              </c:strCache>
            </c:strRef>
          </c:tx>
          <c:spPr>
            <a:solidFill>
              <a:srgbClr val="004D64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0"/>
                  <c:y val="-2.975666870908837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8D0-406E-B2C8-F58327E2CF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List1!$A$2:$A$6</c:f>
              <c:strCache>
                <c:ptCount val="5"/>
                <c:pt idx="0">
                  <c:v>Kdo by měl profesní vzdělávání zaplatit?</c:v>
                </c:pt>
                <c:pt idx="1">
                  <c:v>Kdo by měl profesní vzdělávání připravovat / organizovat (vybírat dodavatele a konkrétní kurzy, domlouvat harmonogram …)</c:v>
                </c:pt>
                <c:pt idx="2">
                  <c:v>Kdo by měl věnovat čas na profesní vzdělávání: zaměstnanec ( = školení by probíhalo mimo pracovní dobu) nebo zaměstnavatel ( = školení by probíhalo v pracovní době)</c:v>
                </c:pt>
                <c:pt idx="3">
                  <c:v>Kdo by měl vymyslet vzdělávací plán: témata a jejich pořadí?</c:v>
                </c:pt>
                <c:pt idx="4">
                  <c:v>Kdo by měl dávat návrhy, jaké vzdělávání je třeba absolvovat?</c:v>
                </c:pt>
              </c:strCache>
            </c:strRef>
          </c:cat>
          <c:val>
            <c:numRef>
              <c:f>List1!$F$2:$F$6</c:f>
              <c:numCache>
                <c:formatCode>0%</c:formatCode>
                <c:ptCount val="5"/>
                <c:pt idx="0">
                  <c:v>0.56999999999999995</c:v>
                </c:pt>
                <c:pt idx="1">
                  <c:v>0.31</c:v>
                </c:pt>
                <c:pt idx="2">
                  <c:v>0.34</c:v>
                </c:pt>
                <c:pt idx="3">
                  <c:v>0.24</c:v>
                </c:pt>
                <c:pt idx="4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6C9D-4CD2-B1AE-F584C4BDD9F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52793808"/>
        <c:axId val="552793152"/>
      </c:barChart>
      <c:catAx>
        <c:axId val="552793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cs-CZ"/>
          </a:p>
        </c:txPr>
        <c:crossAx val="552793152"/>
        <c:crosses val="autoZero"/>
        <c:auto val="1"/>
        <c:lblAlgn val="ctr"/>
        <c:lblOffset val="100"/>
        <c:noMultiLvlLbl val="0"/>
      </c:catAx>
      <c:valAx>
        <c:axId val="55279315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552793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419405384947314"/>
          <c:y val="0.81933998119344231"/>
          <c:w val="0.76380007858773491"/>
          <c:h val="0.180660018806557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49297464366533"/>
          <c:y val="6.299862722565415E-2"/>
          <c:w val="0.65258585252676649"/>
          <c:h val="0.77634618413453971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Sloupec1</c:v>
                </c:pt>
              </c:strCache>
            </c:strRef>
          </c:tx>
          <c:dPt>
            <c:idx val="0"/>
            <c:bubble3D val="0"/>
            <c:spPr>
              <a:solidFill>
                <a:srgbClr val="004D6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0E2-41D3-8CF6-E8940547F924}"/>
              </c:ext>
            </c:extLst>
          </c:dPt>
          <c:dPt>
            <c:idx val="1"/>
            <c:bubble3D val="0"/>
            <c:spPr>
              <a:solidFill>
                <a:srgbClr val="5FB7E5"/>
              </a:solidFill>
              <a:ln w="19050">
                <a:solidFill>
                  <a:schemeClr val="bg2">
                    <a:alpha val="84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0E2-41D3-8CF6-E8940547F924}"/>
              </c:ext>
            </c:extLst>
          </c:dPt>
          <c:dPt>
            <c:idx val="2"/>
            <c:bubble3D val="0"/>
            <c:spPr>
              <a:solidFill>
                <a:srgbClr val="F54C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0E2-41D3-8CF6-E8940547F924}"/>
              </c:ext>
            </c:extLst>
          </c:dPt>
          <c:dPt>
            <c:idx val="3"/>
            <c:bubble3D val="0"/>
            <c:spPr>
              <a:solidFill>
                <a:srgbClr val="BF040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BA8E-4113-8D8F-7055EABEAA6B}"/>
              </c:ext>
            </c:extLst>
          </c:dPt>
          <c:dLbls>
            <c:dLbl>
              <c:idx val="0"/>
              <c:layout>
                <c:manualLayout>
                  <c:x val="-0.12060043187122393"/>
                  <c:y val="-1.0991585610622292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0E2-41D3-8CF6-E8940547F924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0E2-41D3-8CF6-E8940547F924}"/>
                </c:ext>
              </c:extLst>
            </c:dLbl>
            <c:dLbl>
              <c:idx val="2"/>
              <c:layout>
                <c:manualLayout>
                  <c:x val="6.9827171249036687E-2"/>
                  <c:y val="9.2097408645367251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0E2-41D3-8CF6-E8940547F924}"/>
                </c:ext>
              </c:extLst>
            </c:dLbl>
            <c:dLbl>
              <c:idx val="3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A8E-4113-8D8F-7055EABEAA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4"/>
                <c:pt idx="0">
                  <c:v>zcela zásadní</c:v>
                </c:pt>
                <c:pt idx="1">
                  <c:v>spíše důležité</c:v>
                </c:pt>
                <c:pt idx="2">
                  <c:v>spíše nedůležité</c:v>
                </c:pt>
                <c:pt idx="3">
                  <c:v>zcela nedůležité</c:v>
                </c:pt>
              </c:strCache>
            </c:strRef>
          </c:cat>
          <c:val>
            <c:numRef>
              <c:f>List1!$B$2:$B$5</c:f>
              <c:numCache>
                <c:formatCode>0%</c:formatCode>
                <c:ptCount val="4"/>
                <c:pt idx="0">
                  <c:v>0.39</c:v>
                </c:pt>
                <c:pt idx="1">
                  <c:v>0.41</c:v>
                </c:pt>
                <c:pt idx="2">
                  <c:v>0.13</c:v>
                </c:pt>
                <c:pt idx="3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0E2-41D3-8CF6-E8940547F9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5946557767446126E-2"/>
          <c:y val="0.88344980526437566"/>
          <c:w val="0.89999991275328806"/>
          <c:h val="0.110561320818920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2"/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99369168473357"/>
          <c:y val="1.2029370450903456E-2"/>
          <c:w val="0.60971904641433683"/>
          <c:h val="0.8519278201900327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1 - rozhodně souhlasím</c:v>
                </c:pt>
              </c:strCache>
            </c:strRef>
          </c:tx>
          <c:spPr>
            <a:solidFill>
              <a:srgbClr val="1A784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2111663902708275E-3"/>
                  <c:y val="-1.89663347558084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583-44AC-A6F9-BDE3D9EC7802}"/>
                </c:ext>
              </c:extLst>
            </c:dLbl>
            <c:dLbl>
              <c:idx val="1"/>
              <c:layout>
                <c:manualLayout>
                  <c:x val="2.2111663902708678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583-44AC-A6F9-BDE3D9EC7802}"/>
                </c:ext>
              </c:extLst>
            </c:dLbl>
            <c:dLbl>
              <c:idx val="2"/>
              <c:layout>
                <c:manualLayout>
                  <c:x val="2.2111663902708275E-3"/>
                  <c:y val="-6.9542424077947042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583-44AC-A6F9-BDE3D9EC7802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583-44AC-A6F9-BDE3D9EC7802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583-44AC-A6F9-BDE3D9EC7802}"/>
                </c:ext>
              </c:extLst>
            </c:dLbl>
            <c:dLbl>
              <c:idx val="5"/>
              <c:layout>
                <c:manualLayout>
                  <c:x val="6.6334991708126038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583-44AC-A6F9-BDE3D9EC7802}"/>
                </c:ext>
              </c:extLst>
            </c:dLbl>
            <c:dLbl>
              <c:idx val="6"/>
              <c:layout>
                <c:manualLayout>
                  <c:x val="6.633499170812563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583-44AC-A6F9-BDE3D9EC7802}"/>
                </c:ext>
              </c:extLst>
            </c:dLbl>
            <c:dLbl>
              <c:idx val="7"/>
              <c:layout>
                <c:manualLayout>
                  <c:x val="4.4223327805416948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583-44AC-A6F9-BDE3D9EC7802}"/>
                </c:ext>
              </c:extLst>
            </c:dLbl>
            <c:dLbl>
              <c:idx val="8"/>
              <c:layout>
                <c:manualLayout>
                  <c:x val="4.4223327805417356E-3"/>
                  <c:y val="-1.738560601948676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583-44AC-A6F9-BDE3D9EC78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List1!$A$2:$A$6</c:f>
              <c:strCache>
                <c:ptCount val="5"/>
                <c:pt idx="0">
                  <c:v>Jenom po absolvování SŠ nebo VŠ vzdělání získá člověk potřebnou kvalifikaci pro výkon povolání</c:v>
                </c:pt>
                <c:pt idx="1">
                  <c:v>Další vzdělávaní (včetně rekvalifikací nebo profesní zkoušky Národní soustavy kvalifikací) by mělo být povinné v oboru, ve kterém pracuji</c:v>
                </c:pt>
                <c:pt idx="2">
                  <c:v>Všemu, co potřebuje člověk umět, se naučí v praxi</c:v>
                </c:pt>
                <c:pt idx="3">
                  <c:v>Rád/a se učím novým věcem</c:v>
                </c:pt>
                <c:pt idx="4">
                  <c:v>Člověk se musí učit do konce svého života</c:v>
                </c:pt>
              </c:strCache>
            </c:strRef>
          </c:cat>
          <c:val>
            <c:numRef>
              <c:f>List1!$B$2:$B$6</c:f>
              <c:numCache>
                <c:formatCode>0%</c:formatCode>
                <c:ptCount val="5"/>
                <c:pt idx="0">
                  <c:v>0.09</c:v>
                </c:pt>
                <c:pt idx="1">
                  <c:v>0.14000000000000001</c:v>
                </c:pt>
                <c:pt idx="2">
                  <c:v>0.27</c:v>
                </c:pt>
                <c:pt idx="3">
                  <c:v>0.42</c:v>
                </c:pt>
                <c:pt idx="4">
                  <c:v>0.51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583-44AC-A6F9-BDE3D9EC7802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4.4223327805417356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079-4BE1-971F-8513FE263B6E}"/>
                </c:ext>
              </c:extLst>
            </c:dLbl>
            <c:dLbl>
              <c:idx val="5"/>
              <c:layout>
                <c:manualLayout>
                  <c:x val="1.1055831951354339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583-44AC-A6F9-BDE3D9EC7802}"/>
                </c:ext>
              </c:extLst>
            </c:dLbl>
            <c:dLbl>
              <c:idx val="6"/>
              <c:layout>
                <c:manualLayout>
                  <c:x val="8.8446655610834313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583-44AC-A6F9-BDE3D9EC78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List1!$A$2:$A$6</c:f>
              <c:strCache>
                <c:ptCount val="5"/>
                <c:pt idx="0">
                  <c:v>Jenom po absolvování SŠ nebo VŠ vzdělání získá člověk potřebnou kvalifikaci pro výkon povolání</c:v>
                </c:pt>
                <c:pt idx="1">
                  <c:v>Další vzdělávaní (včetně rekvalifikací nebo profesní zkoušky Národní soustavy kvalifikací) by mělo být povinné v oboru, ve kterém pracuji</c:v>
                </c:pt>
                <c:pt idx="2">
                  <c:v>Všemu, co potřebuje člověk umět, se naučí v praxi</c:v>
                </c:pt>
                <c:pt idx="3">
                  <c:v>Rád/a se učím novým věcem</c:v>
                </c:pt>
                <c:pt idx="4">
                  <c:v>Člověk se musí učit do konce svého života</c:v>
                </c:pt>
              </c:strCache>
            </c:strRef>
          </c:cat>
          <c:val>
            <c:numRef>
              <c:f>List1!$C$2:$C$6</c:f>
              <c:numCache>
                <c:formatCode>0%</c:formatCode>
                <c:ptCount val="5"/>
                <c:pt idx="0">
                  <c:v>0.17</c:v>
                </c:pt>
                <c:pt idx="1">
                  <c:v>0.25</c:v>
                </c:pt>
                <c:pt idx="2">
                  <c:v>0.33</c:v>
                </c:pt>
                <c:pt idx="3">
                  <c:v>0.3</c:v>
                </c:pt>
                <c:pt idx="4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A583-44AC-A6F9-BDE3D9EC7802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3.062646997495067E-3"/>
                  <c:y val="-4.9677807494359627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079-4BE1-971F-8513FE263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List1!$A$2:$A$6</c:f>
              <c:strCache>
                <c:ptCount val="5"/>
                <c:pt idx="0">
                  <c:v>Jenom po absolvování SŠ nebo VŠ vzdělání získá člověk potřebnou kvalifikaci pro výkon povolání</c:v>
                </c:pt>
                <c:pt idx="1">
                  <c:v>Další vzdělávaní (včetně rekvalifikací nebo profesní zkoušky Národní soustavy kvalifikací) by mělo být povinné v oboru, ve kterém pracuji</c:v>
                </c:pt>
                <c:pt idx="2">
                  <c:v>Všemu, co potřebuje člověk umět, se naučí v praxi</c:v>
                </c:pt>
                <c:pt idx="3">
                  <c:v>Rád/a se učím novým věcem</c:v>
                </c:pt>
                <c:pt idx="4">
                  <c:v>Člověk se musí učit do konce svého života</c:v>
                </c:pt>
              </c:strCache>
            </c:strRef>
          </c:cat>
          <c:val>
            <c:numRef>
              <c:f>List1!$D$2:$D$6</c:f>
              <c:numCache>
                <c:formatCode>0%</c:formatCode>
                <c:ptCount val="5"/>
                <c:pt idx="0">
                  <c:v>0.24</c:v>
                </c:pt>
                <c:pt idx="1">
                  <c:v>0.32</c:v>
                </c:pt>
                <c:pt idx="2">
                  <c:v>0.27</c:v>
                </c:pt>
                <c:pt idx="3">
                  <c:v>0.16</c:v>
                </c:pt>
                <c:pt idx="4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A583-44AC-A6F9-BDE3D9EC7802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F54C50"/>
            </a:solidFill>
            <a:ln>
              <a:noFill/>
            </a:ln>
            <a:effectLst/>
          </c:spPr>
          <c:invertIfNegative val="0"/>
          <c:dLbls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C8C-40CE-BF54-185497B45A47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C8C-40CE-BF54-185497B45A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List1!$A$2:$A$6</c:f>
              <c:strCache>
                <c:ptCount val="5"/>
                <c:pt idx="0">
                  <c:v>Jenom po absolvování SŠ nebo VŠ vzdělání získá člověk potřebnou kvalifikaci pro výkon povolání</c:v>
                </c:pt>
                <c:pt idx="1">
                  <c:v>Další vzdělávaní (včetně rekvalifikací nebo profesní zkoušky Národní soustavy kvalifikací) by mělo být povinné v oboru, ve kterém pracuji</c:v>
                </c:pt>
                <c:pt idx="2">
                  <c:v>Všemu, co potřebuje člověk umět, se naučí v praxi</c:v>
                </c:pt>
                <c:pt idx="3">
                  <c:v>Rád/a se učím novým věcem</c:v>
                </c:pt>
                <c:pt idx="4">
                  <c:v>Člověk se musí učit do konce svého života</c:v>
                </c:pt>
              </c:strCache>
            </c:strRef>
          </c:cat>
          <c:val>
            <c:numRef>
              <c:f>List1!$E$2:$E$6</c:f>
              <c:numCache>
                <c:formatCode>0%</c:formatCode>
                <c:ptCount val="5"/>
                <c:pt idx="0">
                  <c:v>0.22</c:v>
                </c:pt>
                <c:pt idx="1">
                  <c:v>0.14000000000000001</c:v>
                </c:pt>
                <c:pt idx="2">
                  <c:v>7.0000000000000007E-2</c:v>
                </c:pt>
                <c:pt idx="3">
                  <c:v>7.0000000000000007E-2</c:v>
                </c:pt>
                <c:pt idx="4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A583-44AC-A6F9-BDE3D9EC7802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5 - rozhodně nesouhlasím</c:v>
                </c:pt>
              </c:strCache>
            </c:strRef>
          </c:tx>
          <c:spPr>
            <a:solidFill>
              <a:srgbClr val="BF0409"/>
            </a:solidFill>
            <a:ln>
              <a:noFill/>
            </a:ln>
            <a:effectLst/>
          </c:spPr>
          <c:invertIfNegative val="0"/>
          <c:dLbls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C8C-40CE-BF54-185497B45A47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C8C-40CE-BF54-185497B45A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List1!$A$2:$A$6</c:f>
              <c:strCache>
                <c:ptCount val="5"/>
                <c:pt idx="0">
                  <c:v>Jenom po absolvování SŠ nebo VŠ vzdělání získá člověk potřebnou kvalifikaci pro výkon povolání</c:v>
                </c:pt>
                <c:pt idx="1">
                  <c:v>Další vzdělávaní (včetně rekvalifikací nebo profesní zkoušky Národní soustavy kvalifikací) by mělo být povinné v oboru, ve kterém pracuji</c:v>
                </c:pt>
                <c:pt idx="2">
                  <c:v>Všemu, co potřebuje člověk umět, se naučí v praxi</c:v>
                </c:pt>
                <c:pt idx="3">
                  <c:v>Rád/a se učím novým věcem</c:v>
                </c:pt>
                <c:pt idx="4">
                  <c:v>Člověk se musí učit do konce svého života</c:v>
                </c:pt>
              </c:strCache>
            </c:strRef>
          </c:cat>
          <c:val>
            <c:numRef>
              <c:f>List1!$F$2:$F$6</c:f>
              <c:numCache>
                <c:formatCode>0%</c:formatCode>
                <c:ptCount val="5"/>
                <c:pt idx="0">
                  <c:v>0.27</c:v>
                </c:pt>
                <c:pt idx="1">
                  <c:v>0.15</c:v>
                </c:pt>
                <c:pt idx="2">
                  <c:v>0.05</c:v>
                </c:pt>
                <c:pt idx="3">
                  <c:v>0.05</c:v>
                </c:pt>
                <c:pt idx="4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A583-44AC-A6F9-BDE3D9EC780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52793808"/>
        <c:axId val="552793152"/>
      </c:barChart>
      <c:catAx>
        <c:axId val="552793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cs-CZ"/>
          </a:p>
        </c:txPr>
        <c:crossAx val="552793152"/>
        <c:crosses val="autoZero"/>
        <c:auto val="1"/>
        <c:lblAlgn val="ctr"/>
        <c:lblOffset val="100"/>
        <c:noMultiLvlLbl val="0"/>
      </c:catAx>
      <c:valAx>
        <c:axId val="55279315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552793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865688732663601"/>
          <c:y val="0.91421111288397094"/>
          <c:w val="0.53737858906079128"/>
          <c:h val="5.40534968797790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552703648611534"/>
          <c:y val="1.5210786718280382E-2"/>
          <c:w val="0.56135082676036707"/>
          <c:h val="0.9063003687001894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1 – velmi efektivní</c:v>
                </c:pt>
              </c:strCache>
            </c:strRef>
          </c:tx>
          <c:spPr>
            <a:solidFill>
              <a:srgbClr val="1A784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List1!$A$2:$A$11</c:f>
              <c:strCache>
                <c:ptCount val="10"/>
                <c:pt idx="0">
                  <c:v>inscenační metody (hraní rolí) </c:v>
                </c:pt>
                <c:pt idx="1">
                  <c:v>koučink (rozvoj s pomocí kouče a jím kladených otázek)</c:v>
                </c:pt>
                <c:pt idx="2">
                  <c:v>případová studie (individuální řešení problému)</c:v>
                </c:pt>
                <c:pt idx="3">
                  <c:v>rotace práce (změna stanovišť)</c:v>
                </c:pt>
                <c:pt idx="4">
                  <c:v>instruktáž (ukázka pracovní činnosti)</c:v>
                </c:pt>
                <c:pt idx="5">
                  <c:v>mentorink (doporučení a vedení zkušenějším mentorem)</c:v>
                </c:pt>
                <c:pt idx="6">
                  <c:v>workshop (hledání řešení reálného problému) </c:v>
                </c:pt>
                <c:pt idx="7">
                  <c:v>semináře (kurz se zapojováním účastníků do diskuzí) </c:v>
                </c:pt>
                <c:pt idx="8">
                  <c:v>demonstrace = ukázky (pracovních) postupů </c:v>
                </c:pt>
                <c:pt idx="9">
                  <c:v>přednášky</c:v>
                </c:pt>
              </c:strCache>
            </c:strRef>
          </c:cat>
          <c:val>
            <c:numRef>
              <c:f>List1!$B$2:$B$11</c:f>
              <c:numCache>
                <c:formatCode>0%</c:formatCode>
                <c:ptCount val="10"/>
                <c:pt idx="0">
                  <c:v>0.13</c:v>
                </c:pt>
                <c:pt idx="1">
                  <c:v>0.21</c:v>
                </c:pt>
                <c:pt idx="2">
                  <c:v>0.17</c:v>
                </c:pt>
                <c:pt idx="3">
                  <c:v>0.19</c:v>
                </c:pt>
                <c:pt idx="4">
                  <c:v>0.14000000000000001</c:v>
                </c:pt>
                <c:pt idx="5">
                  <c:v>0.27</c:v>
                </c:pt>
                <c:pt idx="6">
                  <c:v>0.26</c:v>
                </c:pt>
                <c:pt idx="7">
                  <c:v>0.33</c:v>
                </c:pt>
                <c:pt idx="8">
                  <c:v>0.35</c:v>
                </c:pt>
                <c:pt idx="9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1A-4697-A3FD-983E913125E8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2 – spíše efektivní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List1!$A$2:$A$11</c:f>
              <c:strCache>
                <c:ptCount val="10"/>
                <c:pt idx="0">
                  <c:v>inscenační metody (hraní rolí) </c:v>
                </c:pt>
                <c:pt idx="1">
                  <c:v>koučink (rozvoj s pomocí kouče a jím kladených otázek)</c:v>
                </c:pt>
                <c:pt idx="2">
                  <c:v>případová studie (individuální řešení problému)</c:v>
                </c:pt>
                <c:pt idx="3">
                  <c:v>rotace práce (změna stanovišť)</c:v>
                </c:pt>
                <c:pt idx="4">
                  <c:v>instruktáž (ukázka pracovní činnosti)</c:v>
                </c:pt>
                <c:pt idx="5">
                  <c:v>mentorink (doporučení a vedení zkušenějším mentorem)</c:v>
                </c:pt>
                <c:pt idx="6">
                  <c:v>workshop (hledání řešení reálného problému) </c:v>
                </c:pt>
                <c:pt idx="7">
                  <c:v>semináře (kurz se zapojováním účastníků do diskuzí) </c:v>
                </c:pt>
                <c:pt idx="8">
                  <c:v>demonstrace = ukázky (pracovních) postupů </c:v>
                </c:pt>
                <c:pt idx="9">
                  <c:v>přednášky</c:v>
                </c:pt>
              </c:strCache>
            </c:strRef>
          </c:cat>
          <c:val>
            <c:numRef>
              <c:f>List1!$C$2:$C$11</c:f>
              <c:numCache>
                <c:formatCode>0%</c:formatCode>
                <c:ptCount val="10"/>
                <c:pt idx="0">
                  <c:v>0.13</c:v>
                </c:pt>
                <c:pt idx="1">
                  <c:v>0.19</c:v>
                </c:pt>
                <c:pt idx="2">
                  <c:v>0.23</c:v>
                </c:pt>
                <c:pt idx="3">
                  <c:v>0.23</c:v>
                </c:pt>
                <c:pt idx="4">
                  <c:v>0.3</c:v>
                </c:pt>
                <c:pt idx="5">
                  <c:v>0.23</c:v>
                </c:pt>
                <c:pt idx="6">
                  <c:v>0.28999999999999998</c:v>
                </c:pt>
                <c:pt idx="7">
                  <c:v>0.25</c:v>
                </c:pt>
                <c:pt idx="8">
                  <c:v>0.24</c:v>
                </c:pt>
                <c:pt idx="9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1A-4697-A3FD-983E913125E8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3 – spíše neefektivní</c:v>
                </c:pt>
              </c:strCache>
            </c:strRef>
          </c:tx>
          <c:spPr>
            <a:solidFill>
              <a:srgbClr val="F54C50"/>
            </a:solidFill>
            <a:ln>
              <a:noFill/>
            </a:ln>
            <a:effectLst/>
          </c:spPr>
          <c:invertIfNegative val="0"/>
          <c:dLbls>
            <c:dLbl>
              <c:idx val="7"/>
              <c:layout>
                <c:manualLayout>
                  <c:x val="-1.2965493945950163E-3"/>
                  <c:y val="-1.5864470093813564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10D-4A72-85D1-976BB6592ED1}"/>
                </c:ext>
              </c:extLst>
            </c:dLbl>
            <c:dLbl>
              <c:idx val="8"/>
              <c:layout>
                <c:manualLayout>
                  <c:x val="2.3858430460941119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61A-4697-A3FD-983E913125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List1!$A$2:$A$11</c:f>
              <c:strCache>
                <c:ptCount val="10"/>
                <c:pt idx="0">
                  <c:v>inscenační metody (hraní rolí) </c:v>
                </c:pt>
                <c:pt idx="1">
                  <c:v>koučink (rozvoj s pomocí kouče a jím kladených otázek)</c:v>
                </c:pt>
                <c:pt idx="2">
                  <c:v>případová studie (individuální řešení problému)</c:v>
                </c:pt>
                <c:pt idx="3">
                  <c:v>rotace práce (změna stanovišť)</c:v>
                </c:pt>
                <c:pt idx="4">
                  <c:v>instruktáž (ukázka pracovní činnosti)</c:v>
                </c:pt>
                <c:pt idx="5">
                  <c:v>mentorink (doporučení a vedení zkušenějším mentorem)</c:v>
                </c:pt>
                <c:pt idx="6">
                  <c:v>workshop (hledání řešení reálného problému) </c:v>
                </c:pt>
                <c:pt idx="7">
                  <c:v>semináře (kurz se zapojováním účastníků do diskuzí) </c:v>
                </c:pt>
                <c:pt idx="8">
                  <c:v>demonstrace = ukázky (pracovních) postupů </c:v>
                </c:pt>
                <c:pt idx="9">
                  <c:v>přednášky</c:v>
                </c:pt>
              </c:strCache>
            </c:strRef>
          </c:cat>
          <c:val>
            <c:numRef>
              <c:f>List1!$D$2:$D$11</c:f>
              <c:numCache>
                <c:formatCode>0%</c:formatCode>
                <c:ptCount val="10"/>
                <c:pt idx="0">
                  <c:v>0.06</c:v>
                </c:pt>
                <c:pt idx="1">
                  <c:v>0.05</c:v>
                </c:pt>
                <c:pt idx="2">
                  <c:v>0.05</c:v>
                </c:pt>
                <c:pt idx="3">
                  <c:v>7.0000000000000007E-2</c:v>
                </c:pt>
                <c:pt idx="4">
                  <c:v>0.12</c:v>
                </c:pt>
                <c:pt idx="5">
                  <c:v>0.03</c:v>
                </c:pt>
                <c:pt idx="6">
                  <c:v>0.02</c:v>
                </c:pt>
                <c:pt idx="7">
                  <c:v>0.05</c:v>
                </c:pt>
                <c:pt idx="8">
                  <c:v>0.03</c:v>
                </c:pt>
                <c:pt idx="9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61A-4697-A3FD-983E913125E8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4 - velmi neefektivní</c:v>
                </c:pt>
              </c:strCache>
            </c:strRef>
          </c:tx>
          <c:spPr>
            <a:solidFill>
              <a:srgbClr val="BF0409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8309160367773453E-3"/>
                  <c:y val="-3.63826897464699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F9-4610-98B4-25848A4C4B1B}"/>
                </c:ext>
              </c:extLst>
            </c:dLbl>
            <c:dLbl>
              <c:idx val="1"/>
              <c:layout>
                <c:manualLayout>
                  <c:x val="7.8502385597631862E-3"/>
                  <c:y val="-5.1920683728630072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+mn-ea"/>
                        <a:cs typeface="+mn-cs"/>
                      </a:defRPr>
                    </a:pPr>
                    <a:fld id="{EE46A312-09C9-448E-83A1-743A2E5D620A}" type="VALUE">
                      <a:rPr lang="en-US">
                        <a:solidFill>
                          <a:schemeClr val="bg1"/>
                        </a:solidFill>
                      </a:rPr>
                      <a:pPr>
                        <a:defRPr sz="1200">
                          <a:solidFill>
                            <a:schemeClr val="bg1"/>
                          </a:solidFill>
                          <a:latin typeface="Verdana" panose="020B0604030504040204" pitchFamily="34" charset="0"/>
                        </a:defRPr>
                      </a:pPr>
                      <a:t>[HODNOTA]</a:t>
                    </a:fld>
                    <a:endParaRPr lang="cs-CZ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3266848009871806E-2"/>
                      <c:h val="6.432986341453310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10D-4A72-85D1-976BB6592ED1}"/>
                </c:ext>
              </c:extLst>
            </c:dLbl>
            <c:dLbl>
              <c:idx val="2"/>
              <c:layout>
                <c:manualLayout>
                  <c:x val="9.6618320735546905E-3"/>
                  <c:y val="3.63826897464699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99F-4527-A740-B94CA1E8FDE1}"/>
                </c:ext>
              </c:extLst>
            </c:dLbl>
            <c:dLbl>
              <c:idx val="5"/>
              <c:layout>
                <c:manualLayout>
                  <c:x val="1.0869561082748938E-2"/>
                  <c:y val="-3.4613789152420048E-2"/>
                </c:manualLayout>
              </c:layout>
              <c:tx>
                <c:rich>
                  <a:bodyPr/>
                  <a:lstStyle/>
                  <a:p>
                    <a:fld id="{1A605DA4-9870-4AA9-8E2A-C76BE8D8F678}" type="VALUE">
                      <a:rPr lang="en-US">
                        <a:solidFill>
                          <a:schemeClr val="tx1"/>
                        </a:solidFill>
                      </a:rPr>
                      <a:pPr/>
                      <a:t>[HODNOTA]</a:t>
                    </a:fld>
                    <a:endParaRPr lang="cs-CZ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E61A-4697-A3FD-983E913125E8}"/>
                </c:ext>
              </c:extLst>
            </c:dLbl>
            <c:dLbl>
              <c:idx val="6"/>
              <c:layout>
                <c:manualLayout>
                  <c:x val="8.4541030643602664E-3"/>
                  <c:y val="-4.0020958721116912E-2"/>
                </c:manualLayout>
              </c:layout>
              <c:tx>
                <c:rich>
                  <a:bodyPr/>
                  <a:lstStyle/>
                  <a:p>
                    <a:fld id="{EA66AF03-2872-4ADE-9887-6F150E5915C1}" type="VALUE">
                      <a:rPr lang="en-US">
                        <a:solidFill>
                          <a:schemeClr val="tx1"/>
                        </a:solidFill>
                      </a:rPr>
                      <a:pPr/>
                      <a:t>[HODNOTA]</a:t>
                    </a:fld>
                    <a:endParaRPr lang="cs-CZ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4B9-4AAC-984D-98B7198FD1C3}"/>
                </c:ext>
              </c:extLst>
            </c:dLbl>
            <c:dLbl>
              <c:idx val="7"/>
              <c:layout>
                <c:manualLayout>
                  <c:x val="8.4541030643602664E-3"/>
                  <c:y val="-3.4613789152420208E-3"/>
                </c:manualLayout>
              </c:layout>
              <c:tx>
                <c:rich>
                  <a:bodyPr/>
                  <a:lstStyle/>
                  <a:p>
                    <a:fld id="{A2335D36-BE81-4E00-8598-DE36C6B1F244}" type="VALUE">
                      <a:rPr lang="en-US">
                        <a:solidFill>
                          <a:schemeClr val="bg1"/>
                        </a:solidFill>
                      </a:rPr>
                      <a:pPr/>
                      <a:t>[HODNOTA]</a:t>
                    </a:fld>
                    <a:endParaRPr lang="cs-CZ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D3F-4C9B-821B-BDD8FEF95201}"/>
                </c:ext>
              </c:extLst>
            </c:dLbl>
            <c:dLbl>
              <c:idx val="8"/>
              <c:layout>
                <c:manualLayout>
                  <c:x val="9.6618320735546021E-3"/>
                  <c:y val="-2.7691031321936038E-2"/>
                </c:manualLayout>
              </c:layout>
              <c:tx>
                <c:rich>
                  <a:bodyPr/>
                  <a:lstStyle/>
                  <a:p>
                    <a:fld id="{CDD8852F-E9F2-4D94-9E2B-B6DE4FAA11D1}" type="VALUE">
                      <a:rPr lang="en-US">
                        <a:solidFill>
                          <a:schemeClr val="tx1"/>
                        </a:solidFill>
                      </a:rPr>
                      <a:pPr/>
                      <a:t>[HODNOTA]</a:t>
                    </a:fld>
                    <a:endParaRPr lang="cs-CZ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E61A-4697-A3FD-983E913125E8}"/>
                </c:ext>
              </c:extLst>
            </c:dLbl>
            <c:dLbl>
              <c:idx val="9"/>
              <c:layout>
                <c:manualLayout>
                  <c:x val="6.0386450459716818E-3"/>
                  <c:y val="3.63826897464699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D3F-4C9B-821B-BDD8FEF952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List1!$A$2:$A$11</c:f>
              <c:strCache>
                <c:ptCount val="10"/>
                <c:pt idx="0">
                  <c:v>inscenační metody (hraní rolí) </c:v>
                </c:pt>
                <c:pt idx="1">
                  <c:v>koučink (rozvoj s pomocí kouče a jím kladených otázek)</c:v>
                </c:pt>
                <c:pt idx="2">
                  <c:v>případová studie (individuální řešení problému)</c:v>
                </c:pt>
                <c:pt idx="3">
                  <c:v>rotace práce (změna stanovišť)</c:v>
                </c:pt>
                <c:pt idx="4">
                  <c:v>instruktáž (ukázka pracovní činnosti)</c:v>
                </c:pt>
                <c:pt idx="5">
                  <c:v>mentorink (doporučení a vedení zkušenějším mentorem)</c:v>
                </c:pt>
                <c:pt idx="6">
                  <c:v>workshop (hledání řešení reálného problému) </c:v>
                </c:pt>
                <c:pt idx="7">
                  <c:v>semináře (kurz se zapojováním účastníků do diskuzí) </c:v>
                </c:pt>
                <c:pt idx="8">
                  <c:v>demonstrace = ukázky (pracovních) postupů </c:v>
                </c:pt>
                <c:pt idx="9">
                  <c:v>přednášky</c:v>
                </c:pt>
              </c:strCache>
            </c:strRef>
          </c:cat>
          <c:val>
            <c:numRef>
              <c:f>List1!$E$2:$E$11</c:f>
              <c:numCache>
                <c:formatCode>0%</c:formatCode>
                <c:ptCount val="10"/>
                <c:pt idx="0">
                  <c:v>0.03</c:v>
                </c:pt>
                <c:pt idx="1">
                  <c:v>0.02</c:v>
                </c:pt>
                <c:pt idx="2">
                  <c:v>0.02</c:v>
                </c:pt>
                <c:pt idx="3">
                  <c:v>0.03</c:v>
                </c:pt>
                <c:pt idx="4">
                  <c:v>0.05</c:v>
                </c:pt>
                <c:pt idx="5">
                  <c:v>0.01</c:v>
                </c:pt>
                <c:pt idx="6">
                  <c:v>0.01</c:v>
                </c:pt>
                <c:pt idx="7">
                  <c:v>0.01</c:v>
                </c:pt>
                <c:pt idx="8">
                  <c:v>0.01</c:v>
                </c:pt>
                <c:pt idx="9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61A-4697-A3FD-983E913125E8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5 – nevím/nedokážu zhodnotit</c:v>
                </c:pt>
              </c:strCache>
            </c:strRef>
          </c:tx>
          <c:spPr>
            <a:solidFill>
              <a:srgbClr val="999999"/>
            </a:solidFill>
            <a:ln>
              <a:noFill/>
            </a:ln>
            <a:effectLst/>
          </c:spPr>
          <c:invertIfNegative val="0"/>
          <c:dLbls>
            <c:dLbl>
              <c:idx val="7"/>
              <c:layout>
                <c:manualLayout>
                  <c:x val="2.9575096209227482E-5"/>
                  <c:y val="-3.295123707502050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10D-4A72-85D1-976BB6592E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List1!$A$2:$A$11</c:f>
              <c:strCache>
                <c:ptCount val="10"/>
                <c:pt idx="0">
                  <c:v>inscenační metody (hraní rolí) </c:v>
                </c:pt>
                <c:pt idx="1">
                  <c:v>koučink (rozvoj s pomocí kouče a jím kladených otázek)</c:v>
                </c:pt>
                <c:pt idx="2">
                  <c:v>případová studie (individuální řešení problému)</c:v>
                </c:pt>
                <c:pt idx="3">
                  <c:v>rotace práce (změna stanovišť)</c:v>
                </c:pt>
                <c:pt idx="4">
                  <c:v>instruktáž (ukázka pracovní činnosti)</c:v>
                </c:pt>
                <c:pt idx="5">
                  <c:v>mentorink (doporučení a vedení zkušenějším mentorem)</c:v>
                </c:pt>
                <c:pt idx="6">
                  <c:v>workshop (hledání řešení reálného problému) </c:v>
                </c:pt>
                <c:pt idx="7">
                  <c:v>semináře (kurz se zapojováním účastníků do diskuzí) </c:v>
                </c:pt>
                <c:pt idx="8">
                  <c:v>demonstrace = ukázky (pracovních) postupů </c:v>
                </c:pt>
                <c:pt idx="9">
                  <c:v>přednášky</c:v>
                </c:pt>
              </c:strCache>
            </c:strRef>
          </c:cat>
          <c:val>
            <c:numRef>
              <c:f>List1!$F$2:$F$11</c:f>
              <c:numCache>
                <c:formatCode>0%</c:formatCode>
                <c:ptCount val="10"/>
                <c:pt idx="0">
                  <c:v>0.66</c:v>
                </c:pt>
                <c:pt idx="1">
                  <c:v>0.54</c:v>
                </c:pt>
                <c:pt idx="2">
                  <c:v>0.52</c:v>
                </c:pt>
                <c:pt idx="3">
                  <c:v>0.48</c:v>
                </c:pt>
                <c:pt idx="4">
                  <c:v>0.39</c:v>
                </c:pt>
                <c:pt idx="5">
                  <c:v>0.46</c:v>
                </c:pt>
                <c:pt idx="6">
                  <c:v>0.42</c:v>
                </c:pt>
                <c:pt idx="7">
                  <c:v>0.36</c:v>
                </c:pt>
                <c:pt idx="8">
                  <c:v>0.37</c:v>
                </c:pt>
                <c:pt idx="9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61A-4697-A3FD-983E913125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2430640"/>
        <c:axId val="442432608"/>
      </c:barChart>
      <c:catAx>
        <c:axId val="4424306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+mn-ea"/>
                <a:cs typeface="+mn-cs"/>
              </a:defRPr>
            </a:pPr>
            <a:endParaRPr lang="cs-CZ"/>
          </a:p>
        </c:txPr>
        <c:crossAx val="442432608"/>
        <c:crosses val="autoZero"/>
        <c:auto val="1"/>
        <c:lblAlgn val="ctr"/>
        <c:lblOffset val="100"/>
        <c:noMultiLvlLbl val="0"/>
      </c:catAx>
      <c:valAx>
        <c:axId val="44243260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442430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7753627873138026E-2"/>
          <c:y val="0.9458400265565956"/>
          <c:w val="0.9"/>
          <c:h val="5.41599734434043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r>
              <a:rPr lang="cs-CZ" sz="1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Věk</a:t>
            </a:r>
            <a:endParaRPr lang="cs-CZ" sz="1400" b="1" dirty="0">
              <a:solidFill>
                <a:srgbClr val="004D6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c:rich>
      </c:tx>
      <c:layout>
        <c:manualLayout>
          <c:xMode val="edge"/>
          <c:yMode val="edge"/>
          <c:x val="0.48606669694273802"/>
          <c:y val="9.911192077081500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rgbClr val="004D64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2635982901654978"/>
          <c:y val="0.10008925275594874"/>
          <c:w val="0.58070734188190964"/>
          <c:h val="0.77004915795188467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Sloupec1</c:v>
                </c:pt>
              </c:strCache>
            </c:strRef>
          </c:tx>
          <c:dPt>
            <c:idx val="0"/>
            <c:bubble3D val="0"/>
            <c:spPr>
              <a:solidFill>
                <a:srgbClr val="004D6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EE2-44E4-BB6B-CD239BD1462C}"/>
              </c:ext>
            </c:extLst>
          </c:dPt>
          <c:dPt>
            <c:idx val="1"/>
            <c:bubble3D val="0"/>
            <c:spPr>
              <a:solidFill>
                <a:srgbClr val="5FB7E5"/>
              </a:solidFill>
              <a:ln w="19050">
                <a:solidFill>
                  <a:schemeClr val="bg2">
                    <a:alpha val="84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EE2-44E4-BB6B-CD239BD1462C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EE2-44E4-BB6B-CD239BD1462C}"/>
              </c:ext>
            </c:extLst>
          </c:dPt>
          <c:dLbls>
            <c:dLbl>
              <c:idx val="0"/>
              <c:layout>
                <c:manualLayout>
                  <c:x val="-5.0812794811610017E-2"/>
                  <c:y val="0.127855418339451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EE2-44E4-BB6B-CD239BD146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15-29</c:v>
                </c:pt>
                <c:pt idx="1">
                  <c:v>30-49</c:v>
                </c:pt>
                <c:pt idx="2">
                  <c:v> 50-65 </c:v>
                </c:pt>
              </c:strCache>
            </c:strRef>
          </c:cat>
          <c:val>
            <c:numRef>
              <c:f>List1!$B$2:$B$4</c:f>
              <c:numCache>
                <c:formatCode>0%</c:formatCode>
                <c:ptCount val="3"/>
                <c:pt idx="0">
                  <c:v>0.16</c:v>
                </c:pt>
                <c:pt idx="1">
                  <c:v>0.52</c:v>
                </c:pt>
                <c:pt idx="2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EE2-44E4-BB6B-CD239BD146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696835823589244"/>
          <c:y val="0.92917087545481591"/>
          <c:w val="0.46558169782061332"/>
          <c:h val="6.75253938528237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2"/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364414903991681"/>
          <c:y val="2.9580941189561656E-5"/>
          <c:w val="0.58635585096008325"/>
          <c:h val="0.8955868664809514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1 – velmi efektivní</c:v>
                </c:pt>
              </c:strCache>
            </c:strRef>
          </c:tx>
          <c:spPr>
            <a:solidFill>
              <a:srgbClr val="004D6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0386479172512258E-3"/>
                  <c:y val="-1.040249105576971E-3"/>
                </c:manualLayout>
              </c:layout>
              <c:tx>
                <c:rich>
                  <a:bodyPr/>
                  <a:lstStyle/>
                  <a:p>
                    <a:fld id="{00B6772F-34C1-480B-8DC9-2D18B20F571F}" type="VALUE">
                      <a:rPr lang="en-US">
                        <a:solidFill>
                          <a:schemeClr val="bg1"/>
                        </a:solidFill>
                      </a:rPr>
                      <a:pPr/>
                      <a:t>[HODNOTA]</a:t>
                    </a:fld>
                    <a:endParaRPr lang="cs-CZ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ACD8-437C-AA13-41D9B3A3F87D}"/>
                </c:ext>
              </c:extLst>
            </c:dLbl>
            <c:dLbl>
              <c:idx val="1"/>
              <c:layout>
                <c:manualLayout>
                  <c:x val="4.8309183338010511E-3"/>
                  <c:y val="-1.1129489891596612E-3"/>
                </c:manualLayout>
              </c:layout>
              <c:tx>
                <c:rich>
                  <a:bodyPr/>
                  <a:lstStyle/>
                  <a:p>
                    <a:fld id="{88CFE614-96E6-450D-8862-30DD56996209}" type="VALUE">
                      <a:rPr lang="en-US">
                        <a:solidFill>
                          <a:schemeClr val="bg1"/>
                        </a:solidFill>
                      </a:rPr>
                      <a:pPr/>
                      <a:t>[HODNOTA]</a:t>
                    </a:fld>
                    <a:endParaRPr lang="cs-CZ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ACD8-437C-AA13-41D9B3A3F87D}"/>
                </c:ext>
              </c:extLst>
            </c:dLbl>
            <c:dLbl>
              <c:idx val="5"/>
              <c:layout>
                <c:manualLayout>
                  <c:x val="9.6618366676021021E-3"/>
                  <c:y val="-1.8961605453339527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FD6-4BD6-A74F-7C15ADE0E53D}"/>
                </c:ext>
              </c:extLst>
            </c:dLbl>
            <c:dLbl>
              <c:idx val="7"/>
              <c:layout>
                <c:manualLayout>
                  <c:x val="8.454107084151795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41D-4E33-B166-6925B3CE8D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List1!$A$2:$A$11</c:f>
              <c:strCache>
                <c:ptCount val="10"/>
                <c:pt idx="0">
                  <c:v>inscenační metody (hraní rolí) </c:v>
                </c:pt>
                <c:pt idx="1">
                  <c:v>rotace práce (změna stanovišť)</c:v>
                </c:pt>
                <c:pt idx="2">
                  <c:v>koučink (rozvoj s pomocí kouče a jím kladených otázek)</c:v>
                </c:pt>
                <c:pt idx="3">
                  <c:v>případová studie (individuální řešení problému) </c:v>
                </c:pt>
                <c:pt idx="4">
                  <c:v>mentorink (doporučení a vedení zkušenějším mentorem)</c:v>
                </c:pt>
                <c:pt idx="5">
                  <c:v>workshop (hledání řešení reálného problému)</c:v>
                </c:pt>
                <c:pt idx="6">
                  <c:v>demonstrace = ukázky (pracovních) postupů</c:v>
                </c:pt>
                <c:pt idx="7">
                  <c:v>instruktáž (ukázka pracovní činnosti)</c:v>
                </c:pt>
                <c:pt idx="8">
                  <c:v>semináře (kurz se zapojováním účastníků do diskuzí) </c:v>
                </c:pt>
                <c:pt idx="9">
                  <c:v>přednášky</c:v>
                </c:pt>
              </c:strCache>
            </c:strRef>
          </c:cat>
          <c:val>
            <c:numRef>
              <c:f>List1!$B$2:$B$11</c:f>
              <c:numCache>
                <c:formatCode>0%</c:formatCode>
                <c:ptCount val="10"/>
                <c:pt idx="0">
                  <c:v>0.02</c:v>
                </c:pt>
                <c:pt idx="1">
                  <c:v>0.02</c:v>
                </c:pt>
                <c:pt idx="2">
                  <c:v>0.08</c:v>
                </c:pt>
                <c:pt idx="3">
                  <c:v>7.0000000000000007E-2</c:v>
                </c:pt>
                <c:pt idx="4">
                  <c:v>0.08</c:v>
                </c:pt>
                <c:pt idx="5">
                  <c:v>0.08</c:v>
                </c:pt>
                <c:pt idx="6">
                  <c:v>0.11</c:v>
                </c:pt>
                <c:pt idx="7">
                  <c:v>0.14000000000000001</c:v>
                </c:pt>
                <c:pt idx="8">
                  <c:v>0.14000000000000001</c:v>
                </c:pt>
                <c:pt idx="9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D8-437C-AA13-41D9B3A3F87D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2 – spíše efektivní</c:v>
                </c:pt>
              </c:strCache>
            </c:strRef>
          </c:tx>
          <c:spPr>
            <a:solidFill>
              <a:srgbClr val="5FB7E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4541070841518389E-3"/>
                  <c:y val="-9.480802726669763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41D-4E33-B166-6925B3CE8D38}"/>
                </c:ext>
              </c:extLst>
            </c:dLbl>
            <c:dLbl>
              <c:idx val="1"/>
              <c:layout>
                <c:manualLayout>
                  <c:x val="9.661836667602102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6A2-4279-B245-5917532134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List1!$A$2:$A$11</c:f>
              <c:strCache>
                <c:ptCount val="10"/>
                <c:pt idx="0">
                  <c:v>inscenační metody (hraní rolí) </c:v>
                </c:pt>
                <c:pt idx="1">
                  <c:v>rotace práce (změna stanovišť)</c:v>
                </c:pt>
                <c:pt idx="2">
                  <c:v>koučink (rozvoj s pomocí kouče a jím kladených otázek)</c:v>
                </c:pt>
                <c:pt idx="3">
                  <c:v>případová studie (individuální řešení problému) </c:v>
                </c:pt>
                <c:pt idx="4">
                  <c:v>mentorink (doporučení a vedení zkušenějším mentorem)</c:v>
                </c:pt>
                <c:pt idx="5">
                  <c:v>workshop (hledání řešení reálného problému)</c:v>
                </c:pt>
                <c:pt idx="6">
                  <c:v>demonstrace = ukázky (pracovních) postupů</c:v>
                </c:pt>
                <c:pt idx="7">
                  <c:v>instruktáž (ukázka pracovní činnosti)</c:v>
                </c:pt>
                <c:pt idx="8">
                  <c:v>semináře (kurz se zapojováním účastníků do diskuzí) </c:v>
                </c:pt>
                <c:pt idx="9">
                  <c:v>přednášky</c:v>
                </c:pt>
              </c:strCache>
            </c:strRef>
          </c:cat>
          <c:val>
            <c:numRef>
              <c:f>List1!$C$2:$C$11</c:f>
              <c:numCache>
                <c:formatCode>0%</c:formatCode>
                <c:ptCount val="10"/>
                <c:pt idx="0">
                  <c:v>0.06</c:v>
                </c:pt>
                <c:pt idx="1">
                  <c:v>0.17</c:v>
                </c:pt>
                <c:pt idx="2">
                  <c:v>0.2</c:v>
                </c:pt>
                <c:pt idx="3">
                  <c:v>0.23</c:v>
                </c:pt>
                <c:pt idx="4">
                  <c:v>0.26</c:v>
                </c:pt>
                <c:pt idx="5">
                  <c:v>0.28000000000000003</c:v>
                </c:pt>
                <c:pt idx="6">
                  <c:v>0.26</c:v>
                </c:pt>
                <c:pt idx="7">
                  <c:v>0.3</c:v>
                </c:pt>
                <c:pt idx="8">
                  <c:v>0.3</c:v>
                </c:pt>
                <c:pt idx="9">
                  <c:v>0.39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D8-437C-AA13-41D9B3A3F87D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3 – spíše neefektivní</c:v>
                </c:pt>
              </c:strCache>
            </c:strRef>
          </c:tx>
          <c:spPr>
            <a:solidFill>
              <a:srgbClr val="F54C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List1!$A$2:$A$11</c:f>
              <c:strCache>
                <c:ptCount val="10"/>
                <c:pt idx="0">
                  <c:v>inscenační metody (hraní rolí) </c:v>
                </c:pt>
                <c:pt idx="1">
                  <c:v>rotace práce (změna stanovišť)</c:v>
                </c:pt>
                <c:pt idx="2">
                  <c:v>koučink (rozvoj s pomocí kouče a jím kladených otázek)</c:v>
                </c:pt>
                <c:pt idx="3">
                  <c:v>případová studie (individuální řešení problému) </c:v>
                </c:pt>
                <c:pt idx="4">
                  <c:v>mentorink (doporučení a vedení zkušenějším mentorem)</c:v>
                </c:pt>
                <c:pt idx="5">
                  <c:v>workshop (hledání řešení reálného problému)</c:v>
                </c:pt>
                <c:pt idx="6">
                  <c:v>demonstrace = ukázky (pracovních) postupů</c:v>
                </c:pt>
                <c:pt idx="7">
                  <c:v>instruktáž (ukázka pracovní činnosti)</c:v>
                </c:pt>
                <c:pt idx="8">
                  <c:v>semináře (kurz se zapojováním účastníků do diskuzí) </c:v>
                </c:pt>
                <c:pt idx="9">
                  <c:v>přednášky</c:v>
                </c:pt>
              </c:strCache>
            </c:strRef>
          </c:cat>
          <c:val>
            <c:numRef>
              <c:f>List1!$D$2:$D$11</c:f>
              <c:numCache>
                <c:formatCode>0%</c:formatCode>
                <c:ptCount val="10"/>
                <c:pt idx="0">
                  <c:v>0.12</c:v>
                </c:pt>
                <c:pt idx="1">
                  <c:v>0.12</c:v>
                </c:pt>
                <c:pt idx="2">
                  <c:v>0.1</c:v>
                </c:pt>
                <c:pt idx="3">
                  <c:v>0.09</c:v>
                </c:pt>
                <c:pt idx="4">
                  <c:v>0.1</c:v>
                </c:pt>
                <c:pt idx="5">
                  <c:v>0.13</c:v>
                </c:pt>
                <c:pt idx="6">
                  <c:v>0.13</c:v>
                </c:pt>
                <c:pt idx="7">
                  <c:v>0.12</c:v>
                </c:pt>
                <c:pt idx="8">
                  <c:v>0.14000000000000001</c:v>
                </c:pt>
                <c:pt idx="9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D8-437C-AA13-41D9B3A3F87D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4 - velmi neefektivní</c:v>
                </c:pt>
              </c:strCache>
            </c:strRef>
          </c:tx>
          <c:spPr>
            <a:solidFill>
              <a:srgbClr val="BF0409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2.4154591669005255E-3"/>
                  <c:y val="4.740401363334881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FD6-4BD6-A74F-7C15ADE0E53D}"/>
                </c:ext>
              </c:extLst>
            </c:dLbl>
            <c:dLbl>
              <c:idx val="9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9EC-4923-8044-F6AFD6F24E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List1!$A$2:$A$11</c:f>
              <c:strCache>
                <c:ptCount val="10"/>
                <c:pt idx="0">
                  <c:v>inscenační metody (hraní rolí) </c:v>
                </c:pt>
                <c:pt idx="1">
                  <c:v>rotace práce (změna stanovišť)</c:v>
                </c:pt>
                <c:pt idx="2">
                  <c:v>koučink (rozvoj s pomocí kouče a jím kladených otázek)</c:v>
                </c:pt>
                <c:pt idx="3">
                  <c:v>případová studie (individuální řešení problému) </c:v>
                </c:pt>
                <c:pt idx="4">
                  <c:v>mentorink (doporučení a vedení zkušenějším mentorem)</c:v>
                </c:pt>
                <c:pt idx="5">
                  <c:v>workshop (hledání řešení reálného problému)</c:v>
                </c:pt>
                <c:pt idx="6">
                  <c:v>demonstrace = ukázky (pracovních) postupů</c:v>
                </c:pt>
                <c:pt idx="7">
                  <c:v>instruktáž (ukázka pracovní činnosti)</c:v>
                </c:pt>
                <c:pt idx="8">
                  <c:v>semináře (kurz se zapojováním účastníků do diskuzí) </c:v>
                </c:pt>
                <c:pt idx="9">
                  <c:v>přednášky</c:v>
                </c:pt>
              </c:strCache>
            </c:strRef>
          </c:cat>
          <c:val>
            <c:numRef>
              <c:f>List1!$E$2:$E$11</c:f>
              <c:numCache>
                <c:formatCode>0%</c:formatCode>
                <c:ptCount val="10"/>
                <c:pt idx="0">
                  <c:v>0.1</c:v>
                </c:pt>
                <c:pt idx="1">
                  <c:v>0.1</c:v>
                </c:pt>
                <c:pt idx="2">
                  <c:v>0.05</c:v>
                </c:pt>
                <c:pt idx="3">
                  <c:v>0.03</c:v>
                </c:pt>
                <c:pt idx="4">
                  <c:v>0.03</c:v>
                </c:pt>
                <c:pt idx="5">
                  <c:v>0.04</c:v>
                </c:pt>
                <c:pt idx="6">
                  <c:v>0.05</c:v>
                </c:pt>
                <c:pt idx="7">
                  <c:v>0.05</c:v>
                </c:pt>
                <c:pt idx="8">
                  <c:v>0.02</c:v>
                </c:pt>
                <c:pt idx="9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CD8-437C-AA13-41D9B3A3F87D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5 – nevím/nedokážu zhodnotit</c:v>
                </c:pt>
              </c:strCache>
            </c:strRef>
          </c:tx>
          <c:spPr>
            <a:solidFill>
              <a:srgbClr val="999999"/>
            </a:solidFill>
            <a:ln>
              <a:noFill/>
            </a:ln>
            <a:effectLst/>
          </c:spPr>
          <c:invertIfNegative val="0"/>
          <c:dLbls>
            <c:dLbl>
              <c:idx val="8"/>
              <c:layout>
                <c:manualLayout>
                  <c:x val="8.4541070841518389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41D-4E33-B166-6925B3CE8D38}"/>
                </c:ext>
              </c:extLst>
            </c:dLbl>
            <c:dLbl>
              <c:idx val="9"/>
              <c:layout>
                <c:manualLayout>
                  <c:x val="3.6231887503507883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CD8-437C-AA13-41D9B3A3F8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List1!$A$2:$A$11</c:f>
              <c:strCache>
                <c:ptCount val="10"/>
                <c:pt idx="0">
                  <c:v>inscenační metody (hraní rolí) </c:v>
                </c:pt>
                <c:pt idx="1">
                  <c:v>rotace práce (změna stanovišť)</c:v>
                </c:pt>
                <c:pt idx="2">
                  <c:v>koučink (rozvoj s pomocí kouče a jím kladených otázek)</c:v>
                </c:pt>
                <c:pt idx="3">
                  <c:v>případová studie (individuální řešení problému) </c:v>
                </c:pt>
                <c:pt idx="4">
                  <c:v>mentorink (doporučení a vedení zkušenějším mentorem)</c:v>
                </c:pt>
                <c:pt idx="5">
                  <c:v>workshop (hledání řešení reálného problému)</c:v>
                </c:pt>
                <c:pt idx="6">
                  <c:v>demonstrace = ukázky (pracovních) postupů</c:v>
                </c:pt>
                <c:pt idx="7">
                  <c:v>instruktáž (ukázka pracovní činnosti)</c:v>
                </c:pt>
                <c:pt idx="8">
                  <c:v>semináře (kurz se zapojováním účastníků do diskuzí) </c:v>
                </c:pt>
                <c:pt idx="9">
                  <c:v>přednášky</c:v>
                </c:pt>
              </c:strCache>
            </c:strRef>
          </c:cat>
          <c:val>
            <c:numRef>
              <c:f>List1!$F$2:$F$11</c:f>
              <c:numCache>
                <c:formatCode>0%</c:formatCode>
                <c:ptCount val="10"/>
                <c:pt idx="0">
                  <c:v>0.7</c:v>
                </c:pt>
                <c:pt idx="1">
                  <c:v>0.59</c:v>
                </c:pt>
                <c:pt idx="2">
                  <c:v>0.56999999999999995</c:v>
                </c:pt>
                <c:pt idx="3">
                  <c:v>0.57999999999999996</c:v>
                </c:pt>
                <c:pt idx="4">
                  <c:v>0.53</c:v>
                </c:pt>
                <c:pt idx="5">
                  <c:v>0.47</c:v>
                </c:pt>
                <c:pt idx="6">
                  <c:v>0.46</c:v>
                </c:pt>
                <c:pt idx="7">
                  <c:v>0.39</c:v>
                </c:pt>
                <c:pt idx="8">
                  <c:v>0.4</c:v>
                </c:pt>
                <c:pt idx="9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CD8-437C-AA13-41D9B3A3F8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2430640"/>
        <c:axId val="442432608"/>
      </c:barChart>
      <c:catAx>
        <c:axId val="4424306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+mn-ea"/>
                <a:cs typeface="+mn-cs"/>
              </a:defRPr>
            </a:pPr>
            <a:endParaRPr lang="cs-CZ"/>
          </a:p>
        </c:txPr>
        <c:crossAx val="442432608"/>
        <c:crosses val="autoZero"/>
        <c:auto val="1"/>
        <c:lblAlgn val="ctr"/>
        <c:lblOffset val="100"/>
        <c:noMultiLvlLbl val="0"/>
      </c:catAx>
      <c:valAx>
        <c:axId val="44243260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442430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0193244341097453E-2"/>
          <c:y val="0.93461089446182355"/>
          <c:w val="0.8999999904903182"/>
          <c:h val="6.18699919211468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99173302318029"/>
          <c:y val="4.1781239764396814E-2"/>
          <c:w val="0.6540690617597863"/>
          <c:h val="0.85673194566224287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Sloupec1</c:v>
                </c:pt>
              </c:strCache>
            </c:strRef>
          </c:tx>
          <c:dPt>
            <c:idx val="0"/>
            <c:bubble3D val="0"/>
            <c:spPr>
              <a:solidFill>
                <a:srgbClr val="1A7846"/>
              </a:solidFill>
              <a:ln w="19050">
                <a:solidFill>
                  <a:schemeClr val="bg2">
                    <a:alpha val="84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E81-482A-84D3-6228E82023D7}"/>
              </c:ext>
            </c:extLst>
          </c:dPt>
          <c:dPt>
            <c:idx val="1"/>
            <c:bubble3D val="0"/>
            <c:spPr>
              <a:solidFill>
                <a:srgbClr val="BF040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E81-482A-84D3-6228E82023D7}"/>
              </c:ext>
            </c:extLst>
          </c:dPt>
          <c:dPt>
            <c:idx val="2"/>
            <c:bubble3D val="0"/>
            <c:spPr>
              <a:solidFill>
                <a:srgbClr val="F54C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E81-482A-84D3-6228E82023D7}"/>
              </c:ext>
            </c:extLst>
          </c:dPt>
          <c:dPt>
            <c:idx val="3"/>
            <c:bubble3D val="0"/>
            <c:spPr>
              <a:solidFill>
                <a:srgbClr val="BF040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E81-482A-84D3-6228E82023D7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E81-482A-84D3-6228E82023D7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81-482A-84D3-6228E82023D7}"/>
                </c:ext>
              </c:extLst>
            </c:dLbl>
            <c:dLbl>
              <c:idx val="2"/>
              <c:layout>
                <c:manualLayout>
                  <c:x val="6.4064911553645743E-2"/>
                  <c:y val="0.115694068329214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E81-482A-84D3-6228E82023D7}"/>
                </c:ext>
              </c:extLst>
            </c:dLbl>
            <c:dLbl>
              <c:idx val="3"/>
              <c:layout>
                <c:manualLayout>
                  <c:x val="3.3422369631448755E-2"/>
                  <c:y val="8.17438692098092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E81-482A-84D3-6228E82023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0%</c:formatCode>
                <c:ptCount val="2"/>
                <c:pt idx="0">
                  <c:v>0.28999999999999998</c:v>
                </c:pt>
                <c:pt idx="1">
                  <c:v>0.71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E81-482A-84D3-6228E82023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845193436774019"/>
          <c:y val="0.91678167873168837"/>
          <c:w val="0.32022859323045405"/>
          <c:h val="7.22767245619583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2"/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8001291606237778"/>
          <c:y val="0"/>
          <c:w val="0.49531792738805203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 podíl </c:v>
                </c:pt>
              </c:strCache>
            </c:strRef>
          </c:tx>
          <c:spPr>
            <a:solidFill>
              <a:srgbClr val="004D64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004D6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275-43DB-9D24-3941373FC73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List1!$A$2:$A$12</c:f>
              <c:strCache>
                <c:ptCount val="11"/>
                <c:pt idx="0">
                  <c:v> existence v kyberprostoru (práce se zdroji, daty, jejich analýza a kritické myšlení) </c:v>
                </c:pt>
                <c:pt idx="1">
                  <c:v> personalistika </c:v>
                </c:pt>
                <c:pt idx="2">
                  <c:v> ekonomika, účetnictví, daně </c:v>
                </c:pt>
                <c:pt idx="3">
                  <c:v> obchodní dovednosti, marketing </c:v>
                </c:pt>
                <c:pt idx="4">
                  <c:v> manažerské dovednosti </c:v>
                </c:pt>
                <c:pt idx="5">
                  <c:v> jazykové dovednosti </c:v>
                </c:pt>
                <c:pt idx="6">
                  <c:v> legislativa </c:v>
                </c:pt>
                <c:pt idx="7">
                  <c:v> IT dovednosti </c:v>
                </c:pt>
                <c:pt idx="8">
                  <c:v> komunikační dovednosti </c:v>
                </c:pt>
                <c:pt idx="9">
                  <c:v> osobnostní rozvoj </c:v>
                </c:pt>
                <c:pt idx="10">
                  <c:v> technické a odborné znalosti </c:v>
                </c:pt>
              </c:strCache>
            </c:strRef>
          </c:cat>
          <c:val>
            <c:numRef>
              <c:f>List1!$B$2:$B$12</c:f>
              <c:numCache>
                <c:formatCode>0%</c:formatCode>
                <c:ptCount val="11"/>
                <c:pt idx="0">
                  <c:v>0.08</c:v>
                </c:pt>
                <c:pt idx="1">
                  <c:v>0.12</c:v>
                </c:pt>
                <c:pt idx="2">
                  <c:v>0.13</c:v>
                </c:pt>
                <c:pt idx="3">
                  <c:v>0.14000000000000001</c:v>
                </c:pt>
                <c:pt idx="4">
                  <c:v>0.14000000000000001</c:v>
                </c:pt>
                <c:pt idx="5">
                  <c:v>0.19</c:v>
                </c:pt>
                <c:pt idx="6">
                  <c:v>0.19</c:v>
                </c:pt>
                <c:pt idx="7">
                  <c:v>0.26</c:v>
                </c:pt>
                <c:pt idx="8">
                  <c:v>0.28000000000000003</c:v>
                </c:pt>
                <c:pt idx="9">
                  <c:v>0.38</c:v>
                </c:pt>
                <c:pt idx="10">
                  <c:v>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05E-4337-893F-6D1F61349B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6670424"/>
        <c:axId val="556670752"/>
      </c:barChart>
      <c:catAx>
        <c:axId val="5566704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cs-CZ"/>
          </a:p>
        </c:txPr>
        <c:crossAx val="556670752"/>
        <c:crosses val="autoZero"/>
        <c:auto val="1"/>
        <c:lblAlgn val="ctr"/>
        <c:lblOffset val="100"/>
        <c:noMultiLvlLbl val="0"/>
      </c:catAx>
      <c:valAx>
        <c:axId val="55667075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556670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rgbClr val="E7E6E6"/>
      </a:solidFill>
      <a:round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6599371080777748"/>
          <c:y val="6.2365248045236424E-2"/>
          <c:w val="0.51960436932545784"/>
          <c:h val="0.916076565077760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Procento</c:v>
                </c:pt>
              </c:strCache>
            </c:strRef>
          </c:tx>
          <c:spPr>
            <a:solidFill>
              <a:srgbClr val="004D6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5FB7E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88ED-4CD6-A21E-5202A91A379E}"/>
              </c:ext>
            </c:extLst>
          </c:dPt>
          <c:dPt>
            <c:idx val="1"/>
            <c:invertIfNegative val="0"/>
            <c:bubble3D val="0"/>
            <c:spPr>
              <a:solidFill>
                <a:srgbClr val="004D6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188-4629-9D22-D355017C800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List1!$A$2:$A$6</c:f>
              <c:strCache>
                <c:ptCount val="5"/>
                <c:pt idx="0">
                  <c:v>Jiné formy</c:v>
                </c:pt>
                <c:pt idx="1">
                  <c:v>Podcast</c:v>
                </c:pt>
                <c:pt idx="2">
                  <c:v>E-learning</c:v>
                </c:pt>
                <c:pt idx="3">
                  <c:v>Videokurz</c:v>
                </c:pt>
                <c:pt idx="4">
                  <c:v>Studium z psaných (tištěných i elektronických) materiálů</c:v>
                </c:pt>
              </c:strCache>
            </c:strRef>
          </c:cat>
          <c:val>
            <c:numRef>
              <c:f>List1!$B$2:$B$6</c:f>
              <c:numCache>
                <c:formatCode>0%</c:formatCode>
                <c:ptCount val="5"/>
                <c:pt idx="0">
                  <c:v>0.12</c:v>
                </c:pt>
                <c:pt idx="1">
                  <c:v>0.21</c:v>
                </c:pt>
                <c:pt idx="2">
                  <c:v>0.32</c:v>
                </c:pt>
                <c:pt idx="3">
                  <c:v>0.38</c:v>
                </c:pt>
                <c:pt idx="4">
                  <c:v>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EE-42FC-AF9D-430B66C0BD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6670424"/>
        <c:axId val="556670752"/>
      </c:barChart>
      <c:catAx>
        <c:axId val="5566704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cs-CZ"/>
          </a:p>
        </c:txPr>
        <c:crossAx val="556670752"/>
        <c:crosses val="autoZero"/>
        <c:auto val="1"/>
        <c:lblAlgn val="ctr"/>
        <c:lblOffset val="100"/>
        <c:noMultiLvlLbl val="0"/>
      </c:catAx>
      <c:valAx>
        <c:axId val="55667075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556670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rgbClr val="E7E6E6"/>
      </a:solidFill>
      <a:round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99173302318029"/>
          <c:y val="4.1781239764396814E-2"/>
          <c:w val="0.6540690617597863"/>
          <c:h val="0.85673194566224287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Sloupec1</c:v>
                </c:pt>
              </c:strCache>
            </c:strRef>
          </c:tx>
          <c:dPt>
            <c:idx val="0"/>
            <c:bubble3D val="0"/>
            <c:spPr>
              <a:solidFill>
                <a:srgbClr val="1A7846"/>
              </a:solidFill>
              <a:ln w="19050">
                <a:solidFill>
                  <a:schemeClr val="bg2">
                    <a:alpha val="84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90D-48C3-8AA9-8EBD46C11043}"/>
              </c:ext>
            </c:extLst>
          </c:dPt>
          <c:dPt>
            <c:idx val="1"/>
            <c:bubble3D val="0"/>
            <c:spPr>
              <a:solidFill>
                <a:srgbClr val="BF040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90D-48C3-8AA9-8EBD46C11043}"/>
              </c:ext>
            </c:extLst>
          </c:dPt>
          <c:dPt>
            <c:idx val="2"/>
            <c:bubble3D val="0"/>
            <c:spPr>
              <a:solidFill>
                <a:srgbClr val="F54C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90D-48C3-8AA9-8EBD46C11043}"/>
              </c:ext>
            </c:extLst>
          </c:dPt>
          <c:dPt>
            <c:idx val="3"/>
            <c:bubble3D val="0"/>
            <c:spPr>
              <a:solidFill>
                <a:srgbClr val="BF040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90D-48C3-8AA9-8EBD46C11043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90D-48C3-8AA9-8EBD46C11043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90D-48C3-8AA9-8EBD46C11043}"/>
                </c:ext>
              </c:extLst>
            </c:dLbl>
            <c:dLbl>
              <c:idx val="2"/>
              <c:layout>
                <c:manualLayout>
                  <c:x val="6.4064911553645743E-2"/>
                  <c:y val="0.115694068329214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90D-48C3-8AA9-8EBD46C11043}"/>
                </c:ext>
              </c:extLst>
            </c:dLbl>
            <c:dLbl>
              <c:idx val="3"/>
              <c:layout>
                <c:manualLayout>
                  <c:x val="3.3422369631448755E-2"/>
                  <c:y val="8.17438692098092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90D-48C3-8AA9-8EBD46C110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0%</c:formatCode>
                <c:ptCount val="2"/>
                <c:pt idx="0">
                  <c:v>0.14000000000000001</c:v>
                </c:pt>
                <c:pt idx="1">
                  <c:v>0.86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90D-48C3-8AA9-8EBD46C110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845193436774019"/>
          <c:y val="0.91678167873168837"/>
          <c:w val="0.32022859323045405"/>
          <c:h val="7.22767245619583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2"/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Hodnocení</a:t>
            </a:r>
            <a:r>
              <a:rPr lang="cs-CZ" sz="1600" b="1" baseline="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změn</a:t>
            </a:r>
            <a:endParaRPr lang="cs-CZ" sz="1600" b="1" dirty="0">
              <a:solidFill>
                <a:srgbClr val="004D6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c:rich>
      </c:tx>
      <c:layout>
        <c:manualLayout>
          <c:xMode val="edge"/>
          <c:yMode val="edge"/>
          <c:x val="0.3047377607894549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24293579417793279"/>
          <c:y val="0.11031838719162453"/>
          <c:w val="0.55536598822159255"/>
          <c:h val="0.69666388899655052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Sloupec1</c:v>
                </c:pt>
              </c:strCache>
            </c:strRef>
          </c:tx>
          <c:dPt>
            <c:idx val="0"/>
            <c:bubble3D val="0"/>
            <c:spPr>
              <a:solidFill>
                <a:srgbClr val="1A784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69A-488C-84B1-6F33A6278339}"/>
              </c:ext>
            </c:extLst>
          </c:dPt>
          <c:dPt>
            <c:idx val="1"/>
            <c:bubble3D val="0"/>
            <c:spPr>
              <a:solidFill>
                <a:schemeClr val="bg2">
                  <a:lumMod val="75000"/>
                </a:schemeClr>
              </a:solidFill>
              <a:ln w="19050">
                <a:solidFill>
                  <a:schemeClr val="bg2">
                    <a:alpha val="84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69A-488C-84B1-6F33A6278339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69A-488C-84B1-6F33A6278339}"/>
              </c:ext>
            </c:extLst>
          </c:dPt>
          <c:dPt>
            <c:idx val="3"/>
            <c:bubble3D val="0"/>
            <c:spPr>
              <a:solidFill>
                <a:srgbClr val="BF040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69A-488C-84B1-6F33A6278339}"/>
              </c:ext>
            </c:extLst>
          </c:dPt>
          <c:dLbls>
            <c:dLbl>
              <c:idx val="0"/>
              <c:layout>
                <c:manualLayout>
                  <c:x val="-0.11173616594324609"/>
                  <c:y val="3.802802223251496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69A-488C-84B1-6F33A6278339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69A-488C-84B1-6F33A6278339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69A-488C-84B1-6F33A6278339}"/>
                </c:ext>
              </c:extLst>
            </c:dLbl>
            <c:dLbl>
              <c:idx val="3"/>
              <c:layout>
                <c:manualLayout>
                  <c:x val="3.2555824039545357E-2"/>
                  <c:y val="8.3055828426799469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69A-488C-84B1-6F33A62783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4"/>
                <c:pt idx="0">
                  <c:v>pozitivní (změna k lepšímu)</c:v>
                </c:pt>
                <c:pt idx="1">
                  <c:v>neutrální (změna ani k lepšímu ani horšímu)</c:v>
                </c:pt>
                <c:pt idx="2">
                  <c:v> ambivalentní (něco je změna k lepšímu, něco k horšímu) </c:v>
                </c:pt>
                <c:pt idx="3">
                  <c:v> negativní (změna k horšímu) </c:v>
                </c:pt>
              </c:strCache>
            </c:strRef>
          </c:cat>
          <c:val>
            <c:numRef>
              <c:f>List1!$B$2:$B$5</c:f>
              <c:numCache>
                <c:formatCode>0%</c:formatCode>
                <c:ptCount val="4"/>
                <c:pt idx="0">
                  <c:v>0.4</c:v>
                </c:pt>
                <c:pt idx="1">
                  <c:v>0.25714285714285712</c:v>
                </c:pt>
                <c:pt idx="2">
                  <c:v>0.27619047619047621</c:v>
                </c:pt>
                <c:pt idx="3">
                  <c:v>6.6666666666666666E-2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69A-488C-84B1-6F33A62783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2599843631350667E-2"/>
          <c:y val="0.81127571262325704"/>
          <c:w val="0.98740009642566617"/>
          <c:h val="0.188724274252935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2"/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Vnímání změn v organizaci vzdělávání</a:t>
            </a:r>
          </a:p>
        </c:rich>
      </c:tx>
      <c:layout>
        <c:manualLayout>
          <c:xMode val="edge"/>
          <c:yMode val="edge"/>
          <c:x val="0.12832468396037153"/>
          <c:y val="1.39439005042312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8517566965674925"/>
          <c:y val="0.18299008652194448"/>
          <c:w val="0.60062542123132101"/>
          <c:h val="0.71556629786874737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Sloupec1</c:v>
                </c:pt>
              </c:strCache>
            </c:strRef>
          </c:tx>
          <c:dPt>
            <c:idx val="0"/>
            <c:bubble3D val="0"/>
            <c:spPr>
              <a:solidFill>
                <a:srgbClr val="1A7846"/>
              </a:solidFill>
              <a:ln w="19050">
                <a:solidFill>
                  <a:schemeClr val="bg2">
                    <a:alpha val="84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E5B-41E2-80A0-74F90E4E00C2}"/>
              </c:ext>
            </c:extLst>
          </c:dPt>
          <c:dPt>
            <c:idx val="1"/>
            <c:bubble3D val="0"/>
            <c:spPr>
              <a:solidFill>
                <a:srgbClr val="BF040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E5B-41E2-80A0-74F90E4E00C2}"/>
              </c:ext>
            </c:extLst>
          </c:dPt>
          <c:dPt>
            <c:idx val="2"/>
            <c:bubble3D val="0"/>
            <c:spPr>
              <a:solidFill>
                <a:srgbClr val="F54C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E5B-41E2-80A0-74F90E4E00C2}"/>
              </c:ext>
            </c:extLst>
          </c:dPt>
          <c:dPt>
            <c:idx val="3"/>
            <c:bubble3D val="0"/>
            <c:spPr>
              <a:solidFill>
                <a:srgbClr val="BF040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E5B-41E2-80A0-74F90E4E00C2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E5B-41E2-80A0-74F90E4E00C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E5B-41E2-80A0-74F90E4E00C2}"/>
                </c:ext>
              </c:extLst>
            </c:dLbl>
            <c:dLbl>
              <c:idx val="2"/>
              <c:layout>
                <c:manualLayout>
                  <c:x val="6.4064911553645743E-2"/>
                  <c:y val="0.115694068329214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E5B-41E2-80A0-74F90E4E00C2}"/>
                </c:ext>
              </c:extLst>
            </c:dLbl>
            <c:dLbl>
              <c:idx val="3"/>
              <c:layout>
                <c:manualLayout>
                  <c:x val="3.3422369631448755E-2"/>
                  <c:y val="8.17438692098092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E5B-41E2-80A0-74F90E4E00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0%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E5B-41E2-80A0-74F90E4E00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907255023602243"/>
          <c:y val="0.92437206283197748"/>
          <c:w val="0.32022859323045405"/>
          <c:h val="7.22767245619583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2"/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119262031182918"/>
          <c:y val="8.5477256992196674E-3"/>
          <c:w val="0.64880737968817082"/>
          <c:h val="0.9070160001758901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Tématu se věnuji více intenzivně</c:v>
                </c:pt>
              </c:strCache>
            </c:strRef>
          </c:tx>
          <c:spPr>
            <a:solidFill>
              <a:srgbClr val="1A784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2111663902708678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B89-4BFD-9132-6CA1C25F1FE1}"/>
                </c:ext>
              </c:extLst>
            </c:dLbl>
            <c:dLbl>
              <c:idx val="1"/>
              <c:layout>
                <c:manualLayout>
                  <c:x val="2.2111663902708275E-3"/>
                  <c:y val="-1.89663347558084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B89-4BFD-9132-6CA1C25F1FE1}"/>
                </c:ext>
              </c:extLst>
            </c:dLbl>
            <c:dLbl>
              <c:idx val="2"/>
              <c:layout>
                <c:manualLayout>
                  <c:x val="1.8644300265610433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B89-4BFD-9132-6CA1C25F1FE1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B89-4BFD-9132-6CA1C25F1FE1}"/>
                </c:ext>
              </c:extLst>
            </c:dLbl>
            <c:dLbl>
              <c:idx val="4"/>
              <c:layout>
                <c:manualLayout>
                  <c:x val="2.2111663902708275E-3"/>
                  <c:y val="-6.9542424077947042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B89-4BFD-9132-6CA1C25F1FE1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B89-4BFD-9132-6CA1C25F1FE1}"/>
                </c:ext>
              </c:extLst>
            </c:dLbl>
            <c:dLbl>
              <c:idx val="7"/>
              <c:layout>
                <c:manualLayout>
                  <c:x val="4.4223327805416948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B89-4BFD-9132-6CA1C25F1FE1}"/>
                </c:ext>
              </c:extLst>
            </c:dLbl>
            <c:dLbl>
              <c:idx val="8"/>
              <c:layout>
                <c:manualLayout>
                  <c:x val="6.633499170812563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B89-4BFD-9132-6CA1C25F1FE1}"/>
                </c:ext>
              </c:extLst>
            </c:dLbl>
            <c:dLbl>
              <c:idx val="9"/>
              <c:layout>
                <c:manualLayout>
                  <c:x val="4.4223327805417356E-3"/>
                  <c:y val="-1.738560601948676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A8A-427F-B42F-59ECDC00AF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List1!$A$2:$A$12</c:f>
              <c:strCache>
                <c:ptCount val="11"/>
                <c:pt idx="0">
                  <c:v>personalistika</c:v>
                </c:pt>
                <c:pt idx="1">
                  <c:v>existence v kyberprostoru (práce se zdroji, daty, jejich analýza a kritické myšlení)</c:v>
                </c:pt>
                <c:pt idx="2">
                  <c:v>manažerské dovednosti</c:v>
                </c:pt>
                <c:pt idx="3">
                  <c:v>ekonomika, účetnictví, daně</c:v>
                </c:pt>
                <c:pt idx="4">
                  <c:v>legislativa</c:v>
                </c:pt>
                <c:pt idx="5">
                  <c:v>obchodní dovednosti, marketing</c:v>
                </c:pt>
                <c:pt idx="6">
                  <c:v>jazykové dovednosti</c:v>
                </c:pt>
                <c:pt idx="7">
                  <c:v>IT dovednosti</c:v>
                </c:pt>
                <c:pt idx="8">
                  <c:v>komunikační dovednosti</c:v>
                </c:pt>
                <c:pt idx="9">
                  <c:v>osobnostní rozvoj</c:v>
                </c:pt>
                <c:pt idx="10">
                  <c:v>technické a odborné znalosti</c:v>
                </c:pt>
              </c:strCache>
            </c:strRef>
          </c:cat>
          <c:val>
            <c:numRef>
              <c:f>List1!$B$2:$B$12</c:f>
              <c:numCache>
                <c:formatCode>0%</c:formatCode>
                <c:ptCount val="11"/>
                <c:pt idx="0">
                  <c:v>0.08</c:v>
                </c:pt>
                <c:pt idx="1">
                  <c:v>0.09</c:v>
                </c:pt>
                <c:pt idx="2">
                  <c:v>0.1</c:v>
                </c:pt>
                <c:pt idx="3">
                  <c:v>0.1</c:v>
                </c:pt>
                <c:pt idx="4">
                  <c:v>0.13</c:v>
                </c:pt>
                <c:pt idx="5">
                  <c:v>0.14000000000000001</c:v>
                </c:pt>
                <c:pt idx="6">
                  <c:v>0.16</c:v>
                </c:pt>
                <c:pt idx="7">
                  <c:v>0.25</c:v>
                </c:pt>
                <c:pt idx="8">
                  <c:v>0.25</c:v>
                </c:pt>
                <c:pt idx="9">
                  <c:v>0.32</c:v>
                </c:pt>
                <c:pt idx="10">
                  <c:v>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B89-4BFD-9132-6CA1C25F1FE1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Rozhodl/a jsem se začít tomu věnovat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BED-4B9C-BE42-B4D8D9AA2623}"/>
                </c:ext>
              </c:extLst>
            </c:dLbl>
            <c:dLbl>
              <c:idx val="2"/>
              <c:layout>
                <c:manualLayout>
                  <c:x val="2.7099950441459228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A8A-427F-B42F-59ECDC00AF91}"/>
                </c:ext>
              </c:extLst>
            </c:dLbl>
            <c:dLbl>
              <c:idx val="3"/>
              <c:layout>
                <c:manualLayout>
                  <c:x val="4.4223327805417356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360-49A4-9197-340CF0A755E3}"/>
                </c:ext>
              </c:extLst>
            </c:dLbl>
            <c:dLbl>
              <c:idx val="4"/>
              <c:layout>
                <c:manualLayout>
                  <c:x val="2.3845177580388522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849-486A-9214-D64E81BF25B1}"/>
                </c:ext>
              </c:extLst>
            </c:dLbl>
            <c:dLbl>
              <c:idx val="5"/>
              <c:layout>
                <c:manualLayout>
                  <c:x val="7.1535532741166009E-3"/>
                  <c:y val="-9.8620236959791548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360-49A4-9197-340CF0A755E3}"/>
                </c:ext>
              </c:extLst>
            </c:dLbl>
            <c:dLbl>
              <c:idx val="8"/>
              <c:layout>
                <c:manualLayout>
                  <c:x val="1.6911300351697594E-3"/>
                  <c:y val="-2.4655059239947887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A8A-427F-B42F-59ECDC00AF91}"/>
                </c:ext>
              </c:extLst>
            </c:dLbl>
            <c:dLbl>
              <c:idx val="10"/>
              <c:layout>
                <c:manualLayout>
                  <c:x val="5.961294395097131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892-4BA8-B546-DF4F883F54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List1!$A$2:$A$12</c:f>
              <c:strCache>
                <c:ptCount val="11"/>
                <c:pt idx="0">
                  <c:v>personalistika</c:v>
                </c:pt>
                <c:pt idx="1">
                  <c:v>existence v kyberprostoru (práce se zdroji, daty, jejich analýza a kritické myšlení)</c:v>
                </c:pt>
                <c:pt idx="2">
                  <c:v>manažerské dovednosti</c:v>
                </c:pt>
                <c:pt idx="3">
                  <c:v>ekonomika, účetnictví, daně</c:v>
                </c:pt>
                <c:pt idx="4">
                  <c:v>legislativa</c:v>
                </c:pt>
                <c:pt idx="5">
                  <c:v>obchodní dovednosti, marketing</c:v>
                </c:pt>
                <c:pt idx="6">
                  <c:v>jazykové dovednosti</c:v>
                </c:pt>
                <c:pt idx="7">
                  <c:v>IT dovednosti</c:v>
                </c:pt>
                <c:pt idx="8">
                  <c:v>komunikační dovednosti</c:v>
                </c:pt>
                <c:pt idx="9">
                  <c:v>osobnostní rozvoj</c:v>
                </c:pt>
                <c:pt idx="10">
                  <c:v>technické a odborné znalosti</c:v>
                </c:pt>
              </c:strCache>
            </c:strRef>
          </c:cat>
          <c:val>
            <c:numRef>
              <c:f>List1!$C$2:$C$12</c:f>
              <c:numCache>
                <c:formatCode>0%</c:formatCode>
                <c:ptCount val="11"/>
                <c:pt idx="0">
                  <c:v>0.03</c:v>
                </c:pt>
                <c:pt idx="1">
                  <c:v>0.02</c:v>
                </c:pt>
                <c:pt idx="2">
                  <c:v>0.02</c:v>
                </c:pt>
                <c:pt idx="3">
                  <c:v>0.03</c:v>
                </c:pt>
                <c:pt idx="4">
                  <c:v>0.02</c:v>
                </c:pt>
                <c:pt idx="5">
                  <c:v>0.03</c:v>
                </c:pt>
                <c:pt idx="6">
                  <c:v>0.09</c:v>
                </c:pt>
                <c:pt idx="7">
                  <c:v>0.04</c:v>
                </c:pt>
                <c:pt idx="8">
                  <c:v>0.06</c:v>
                </c:pt>
                <c:pt idx="9">
                  <c:v>0.09</c:v>
                </c:pt>
                <c:pt idx="10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0B89-4BFD-9132-6CA1C25F1FE1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Tématu se věnuji méně intenzivně</c:v>
                </c:pt>
              </c:strCache>
            </c:strRef>
          </c:tx>
          <c:spPr>
            <a:solidFill>
              <a:srgbClr val="F54C5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1922588790194261E-3"/>
                  <c:y val="-2.689673897159577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B89-4BFD-9132-6CA1C25F1FE1}"/>
                </c:ext>
              </c:extLst>
            </c:dLbl>
            <c:dLbl>
              <c:idx val="3"/>
              <c:layout>
                <c:manualLayout>
                  <c:x val="8.8446655610834313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849-486A-9214-D64E81BF25B1}"/>
                </c:ext>
              </c:extLst>
            </c:dLbl>
            <c:dLbl>
              <c:idx val="4"/>
              <c:layout>
                <c:manualLayout>
                  <c:x val="1.7883883185291394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4301477584265713E-2"/>
                      <c:h val="4.729802137422428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360-49A4-9197-340CF0A755E3}"/>
                </c:ext>
              </c:extLst>
            </c:dLbl>
            <c:dLbl>
              <c:idx val="5"/>
              <c:layout>
                <c:manualLayout>
                  <c:x val="1.0730329911174835E-2"/>
                  <c:y val="-9.8620236959791548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360-49A4-9197-340CF0A755E3}"/>
                </c:ext>
              </c:extLst>
            </c:dLbl>
            <c:dLbl>
              <c:idx val="6"/>
              <c:layout>
                <c:manualLayout>
                  <c:x val="8.3458121531358957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892-4BA8-B546-DF4F883F5490}"/>
                </c:ext>
              </c:extLst>
            </c:dLbl>
            <c:dLbl>
              <c:idx val="10"/>
              <c:layout>
                <c:manualLayout>
                  <c:x val="7.1535532741166443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92-4BA8-B546-DF4F883F54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List1!$A$2:$A$12</c:f>
              <c:strCache>
                <c:ptCount val="11"/>
                <c:pt idx="0">
                  <c:v>personalistika</c:v>
                </c:pt>
                <c:pt idx="1">
                  <c:v>existence v kyberprostoru (práce se zdroji, daty, jejich analýza a kritické myšlení)</c:v>
                </c:pt>
                <c:pt idx="2">
                  <c:v>manažerské dovednosti</c:v>
                </c:pt>
                <c:pt idx="3">
                  <c:v>ekonomika, účetnictví, daně</c:v>
                </c:pt>
                <c:pt idx="4">
                  <c:v>legislativa</c:v>
                </c:pt>
                <c:pt idx="5">
                  <c:v>obchodní dovednosti, marketing</c:v>
                </c:pt>
                <c:pt idx="6">
                  <c:v>jazykové dovednosti</c:v>
                </c:pt>
                <c:pt idx="7">
                  <c:v>IT dovednosti</c:v>
                </c:pt>
                <c:pt idx="8">
                  <c:v>komunikační dovednosti</c:v>
                </c:pt>
                <c:pt idx="9">
                  <c:v>osobnostní rozvoj</c:v>
                </c:pt>
                <c:pt idx="10">
                  <c:v>technické a odborné znalosti</c:v>
                </c:pt>
              </c:strCache>
            </c:strRef>
          </c:cat>
          <c:val>
            <c:numRef>
              <c:f>List1!$D$2:$D$12</c:f>
              <c:numCache>
                <c:formatCode>0%</c:formatCode>
                <c:ptCount val="11"/>
                <c:pt idx="0">
                  <c:v>0.05</c:v>
                </c:pt>
                <c:pt idx="1">
                  <c:v>0.09</c:v>
                </c:pt>
                <c:pt idx="2">
                  <c:v>0.06</c:v>
                </c:pt>
                <c:pt idx="3">
                  <c:v>0.06</c:v>
                </c:pt>
                <c:pt idx="4">
                  <c:v>7.0000000000000007E-2</c:v>
                </c:pt>
                <c:pt idx="5">
                  <c:v>0.08</c:v>
                </c:pt>
                <c:pt idx="6">
                  <c:v>0.12</c:v>
                </c:pt>
                <c:pt idx="7">
                  <c:v>0.13</c:v>
                </c:pt>
                <c:pt idx="8">
                  <c:v>0.11</c:v>
                </c:pt>
                <c:pt idx="9">
                  <c:v>0.14000000000000001</c:v>
                </c:pt>
                <c:pt idx="10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0B89-4BFD-9132-6CA1C25F1FE1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Nic se nezměnilo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List1!$A$2:$A$12</c:f>
              <c:strCache>
                <c:ptCount val="11"/>
                <c:pt idx="0">
                  <c:v>personalistika</c:v>
                </c:pt>
                <c:pt idx="1">
                  <c:v>existence v kyberprostoru (práce se zdroji, daty, jejich analýza a kritické myšlení)</c:v>
                </c:pt>
                <c:pt idx="2">
                  <c:v>manažerské dovednosti</c:v>
                </c:pt>
                <c:pt idx="3">
                  <c:v>ekonomika, účetnictví, daně</c:v>
                </c:pt>
                <c:pt idx="4">
                  <c:v>legislativa</c:v>
                </c:pt>
                <c:pt idx="5">
                  <c:v>obchodní dovednosti, marketing</c:v>
                </c:pt>
                <c:pt idx="6">
                  <c:v>jazykové dovednosti</c:v>
                </c:pt>
                <c:pt idx="7">
                  <c:v>IT dovednosti</c:v>
                </c:pt>
                <c:pt idx="8">
                  <c:v>komunikační dovednosti</c:v>
                </c:pt>
                <c:pt idx="9">
                  <c:v>osobnostní rozvoj</c:v>
                </c:pt>
                <c:pt idx="10">
                  <c:v>technické a odborné znalosti</c:v>
                </c:pt>
              </c:strCache>
            </c:strRef>
          </c:cat>
          <c:val>
            <c:numRef>
              <c:f>List1!$E$2:$E$12</c:f>
              <c:numCache>
                <c:formatCode>0%</c:formatCode>
                <c:ptCount val="11"/>
                <c:pt idx="0">
                  <c:v>0.35</c:v>
                </c:pt>
                <c:pt idx="1">
                  <c:v>0.34</c:v>
                </c:pt>
                <c:pt idx="2">
                  <c:v>0.32</c:v>
                </c:pt>
                <c:pt idx="3">
                  <c:v>0.37</c:v>
                </c:pt>
                <c:pt idx="4">
                  <c:v>0.36</c:v>
                </c:pt>
                <c:pt idx="5">
                  <c:v>0.32</c:v>
                </c:pt>
                <c:pt idx="6">
                  <c:v>0.44</c:v>
                </c:pt>
                <c:pt idx="7">
                  <c:v>0.35</c:v>
                </c:pt>
                <c:pt idx="8">
                  <c:v>0.38</c:v>
                </c:pt>
                <c:pt idx="9">
                  <c:v>0.3</c:v>
                </c:pt>
                <c:pt idx="10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0B89-4BFD-9132-6CA1C25F1FE1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Tomuto tématu se nevěnuji</c:v>
                </c:pt>
              </c:strCache>
            </c:strRef>
          </c:tx>
          <c:spPr>
            <a:solidFill>
              <a:srgbClr val="BF040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List1!$A$2:$A$12</c:f>
              <c:strCache>
                <c:ptCount val="11"/>
                <c:pt idx="0">
                  <c:v>personalistika</c:v>
                </c:pt>
                <c:pt idx="1">
                  <c:v>existence v kyberprostoru (práce se zdroji, daty, jejich analýza a kritické myšlení)</c:v>
                </c:pt>
                <c:pt idx="2">
                  <c:v>manažerské dovednosti</c:v>
                </c:pt>
                <c:pt idx="3">
                  <c:v>ekonomika, účetnictví, daně</c:v>
                </c:pt>
                <c:pt idx="4">
                  <c:v>legislativa</c:v>
                </c:pt>
                <c:pt idx="5">
                  <c:v>obchodní dovednosti, marketing</c:v>
                </c:pt>
                <c:pt idx="6">
                  <c:v>jazykové dovednosti</c:v>
                </c:pt>
                <c:pt idx="7">
                  <c:v>IT dovednosti</c:v>
                </c:pt>
                <c:pt idx="8">
                  <c:v>komunikační dovednosti</c:v>
                </c:pt>
                <c:pt idx="9">
                  <c:v>osobnostní rozvoj</c:v>
                </c:pt>
                <c:pt idx="10">
                  <c:v>technické a odborné znalosti</c:v>
                </c:pt>
              </c:strCache>
            </c:strRef>
          </c:cat>
          <c:val>
            <c:numRef>
              <c:f>List1!$F$2:$F$12</c:f>
              <c:numCache>
                <c:formatCode>0%</c:formatCode>
                <c:ptCount val="11"/>
                <c:pt idx="0">
                  <c:v>0.49</c:v>
                </c:pt>
                <c:pt idx="1">
                  <c:v>0.45</c:v>
                </c:pt>
                <c:pt idx="2">
                  <c:v>0.49</c:v>
                </c:pt>
                <c:pt idx="3">
                  <c:v>0.43</c:v>
                </c:pt>
                <c:pt idx="4">
                  <c:v>0.42</c:v>
                </c:pt>
                <c:pt idx="5">
                  <c:v>0.43</c:v>
                </c:pt>
                <c:pt idx="6">
                  <c:v>0.2</c:v>
                </c:pt>
                <c:pt idx="7">
                  <c:v>0.22</c:v>
                </c:pt>
                <c:pt idx="8">
                  <c:v>0.19</c:v>
                </c:pt>
                <c:pt idx="9">
                  <c:v>0.14000000000000001</c:v>
                </c:pt>
                <c:pt idx="10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0B89-4BFD-9132-6CA1C25F1FE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52793808"/>
        <c:axId val="552793152"/>
      </c:barChart>
      <c:catAx>
        <c:axId val="552793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cs-CZ"/>
          </a:p>
        </c:txPr>
        <c:crossAx val="552793152"/>
        <c:crosses val="autoZero"/>
        <c:auto val="1"/>
        <c:lblAlgn val="ctr"/>
        <c:lblOffset val="100"/>
        <c:noMultiLvlLbl val="0"/>
      </c:catAx>
      <c:valAx>
        <c:axId val="55279315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552793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766426628341645"/>
          <c:y val="0.90225075279272915"/>
          <c:w val="0.85233573371658355"/>
          <c:h val="9.4992638340714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3569544243200903"/>
          <c:y val="4.9004743512549014E-2"/>
          <c:w val="0.42625748440489697"/>
          <c:h val="0.9045182187485968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podíl</c:v>
                </c:pt>
              </c:strCache>
            </c:strRef>
          </c:tx>
          <c:spPr>
            <a:solidFill>
              <a:srgbClr val="004D6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4D6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777-448F-9856-7C7A94B25B78}"/>
              </c:ext>
            </c:extLst>
          </c:dPt>
          <c:dPt>
            <c:idx val="2"/>
            <c:invertIfNegative val="0"/>
            <c:bubble3D val="0"/>
            <c:spPr>
              <a:solidFill>
                <a:srgbClr val="BF040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8590-4407-8021-08A4D0D228AB}"/>
              </c:ext>
            </c:extLst>
          </c:dPt>
          <c:dPt>
            <c:idx val="4"/>
            <c:invertIfNegative val="0"/>
            <c:bubble3D val="0"/>
            <c:spPr>
              <a:solidFill>
                <a:srgbClr val="E7E6E6">
                  <a:lumMod val="75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B65A-4FAD-BF4A-8F5C315DEFD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List1!$A$2:$A$9</c:f>
              <c:strCache>
                <c:ptCount val="8"/>
                <c:pt idx="0">
                  <c:v> mám na vzdělání více času </c:v>
                </c:pt>
                <c:pt idx="1">
                  <c:v>vyhoření v zaměstnání</c:v>
                </c:pt>
                <c:pt idx="2">
                  <c:v>pandemie COVID-19</c:v>
                </c:pt>
                <c:pt idx="3">
                  <c:v>získání nové pozice, změna zaměstnání</c:v>
                </c:pt>
                <c:pt idx="4">
                  <c:v> moje plány se nezměnily </c:v>
                </c:pt>
                <c:pt idx="5">
                  <c:v>snaha se posunout na jinou pozici</c:v>
                </c:pt>
                <c:pt idx="6">
                  <c:v> seberozvoj </c:v>
                </c:pt>
                <c:pt idx="7">
                  <c:v>udržení kvalifikace v rámci svého oboru</c:v>
                </c:pt>
              </c:strCache>
            </c:strRef>
          </c:cat>
          <c:val>
            <c:numRef>
              <c:f>List1!$B$2:$B$9</c:f>
              <c:numCache>
                <c:formatCode>0%</c:formatCode>
                <c:ptCount val="8"/>
                <c:pt idx="0">
                  <c:v>0.08</c:v>
                </c:pt>
                <c:pt idx="1">
                  <c:v>0.09</c:v>
                </c:pt>
                <c:pt idx="2">
                  <c:v>0.15</c:v>
                </c:pt>
                <c:pt idx="3">
                  <c:v>0.19</c:v>
                </c:pt>
                <c:pt idx="4">
                  <c:v>0.2</c:v>
                </c:pt>
                <c:pt idx="5">
                  <c:v>0.23</c:v>
                </c:pt>
                <c:pt idx="6">
                  <c:v>0.44</c:v>
                </c:pt>
                <c:pt idx="7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77-448F-9856-7C7A94B25B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6670424"/>
        <c:axId val="556670752"/>
      </c:barChart>
      <c:catAx>
        <c:axId val="5566704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cs-CZ"/>
          </a:p>
        </c:txPr>
        <c:crossAx val="556670752"/>
        <c:crosses val="autoZero"/>
        <c:auto val="1"/>
        <c:lblAlgn val="ctr"/>
        <c:lblOffset val="100"/>
        <c:noMultiLvlLbl val="0"/>
      </c:catAx>
      <c:valAx>
        <c:axId val="55667075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556670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rgbClr val="E7E6E6"/>
      </a:solidFill>
      <a:round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4026290155202596"/>
          <c:y val="7.2993719388487911E-3"/>
          <c:w val="0.41368173063516067"/>
          <c:h val="0.977760497411866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podíl odpovědi</c:v>
                </c:pt>
              </c:strCache>
            </c:strRef>
          </c:tx>
          <c:spPr>
            <a:solidFill>
              <a:srgbClr val="004D64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4D6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8DE-45C8-8416-3A154351FAE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List1!$A$2:$A$13</c:f>
              <c:strCache>
                <c:ptCount val="12"/>
                <c:pt idx="0">
                  <c:v>existence v kyberprostoru (práce se zdroji, daty, jejich analýza a kritické myšlení)</c:v>
                </c:pt>
                <c:pt idx="1">
                  <c:v>personalistika</c:v>
                </c:pt>
                <c:pt idx="2">
                  <c:v> ekonomika, účetnictví, daně </c:v>
                </c:pt>
                <c:pt idx="3">
                  <c:v>obchodní dovednosti, marketing</c:v>
                </c:pt>
                <c:pt idx="4">
                  <c:v>manažerské dovednosti</c:v>
                </c:pt>
                <c:pt idx="5">
                  <c:v>legislativa</c:v>
                </c:pt>
                <c:pt idx="6">
                  <c:v>duševní hygiena / psychohygiena/ well being</c:v>
                </c:pt>
                <c:pt idx="7">
                  <c:v>IT dovednosti</c:v>
                </c:pt>
                <c:pt idx="8">
                  <c:v> komunikační dovednosti </c:v>
                </c:pt>
                <c:pt idx="9">
                  <c:v>jazykové dovednosti</c:v>
                </c:pt>
                <c:pt idx="10">
                  <c:v> osobnostní rozvoj </c:v>
                </c:pt>
                <c:pt idx="11">
                  <c:v>technické a odborné znalosti</c:v>
                </c:pt>
              </c:strCache>
            </c:strRef>
          </c:cat>
          <c:val>
            <c:numRef>
              <c:f>List1!$B$2:$B$13</c:f>
              <c:numCache>
                <c:formatCode>0%</c:formatCode>
                <c:ptCount val="12"/>
                <c:pt idx="0">
                  <c:v>0.08</c:v>
                </c:pt>
                <c:pt idx="1">
                  <c:v>0.11</c:v>
                </c:pt>
                <c:pt idx="2">
                  <c:v>0.13</c:v>
                </c:pt>
                <c:pt idx="3">
                  <c:v>0.14000000000000001</c:v>
                </c:pt>
                <c:pt idx="4">
                  <c:v>0.14000000000000001</c:v>
                </c:pt>
                <c:pt idx="5">
                  <c:v>0.16</c:v>
                </c:pt>
                <c:pt idx="6">
                  <c:v>0.26</c:v>
                </c:pt>
                <c:pt idx="7">
                  <c:v>0.27</c:v>
                </c:pt>
                <c:pt idx="8">
                  <c:v>0.28999999999999998</c:v>
                </c:pt>
                <c:pt idx="9">
                  <c:v>0.3</c:v>
                </c:pt>
                <c:pt idx="10">
                  <c:v>0.43</c:v>
                </c:pt>
                <c:pt idx="11">
                  <c:v>0.51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3F-49DB-97F8-73A9A86EC8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6670424"/>
        <c:axId val="556670752"/>
      </c:barChart>
      <c:catAx>
        <c:axId val="5566704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cs-CZ"/>
          </a:p>
        </c:txPr>
        <c:crossAx val="556670752"/>
        <c:crosses val="autoZero"/>
        <c:auto val="1"/>
        <c:lblAlgn val="ctr"/>
        <c:lblOffset val="100"/>
        <c:noMultiLvlLbl val="0"/>
      </c:catAx>
      <c:valAx>
        <c:axId val="55667075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556670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rgbClr val="E7E6E6"/>
      </a:solidFill>
      <a:round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r>
              <a:rPr lang="cs-CZ" sz="1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Vzdělání</a:t>
            </a:r>
            <a:endParaRPr lang="cs-CZ" sz="1400" b="1" dirty="0">
              <a:solidFill>
                <a:srgbClr val="004D6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c:rich>
      </c:tx>
      <c:layout>
        <c:manualLayout>
          <c:xMode val="edge"/>
          <c:yMode val="edge"/>
          <c:x val="0.42891303615720361"/>
          <c:y val="2.91383789179189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rgbClr val="004D64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23819432998186912"/>
          <c:y val="0.15214210993213922"/>
          <c:w val="0.59155490229652374"/>
          <c:h val="0.73465282240705199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Sloupec1</c:v>
                </c:pt>
              </c:strCache>
            </c:strRef>
          </c:tx>
          <c:dPt>
            <c:idx val="0"/>
            <c:bubble3D val="0"/>
            <c:spPr>
              <a:solidFill>
                <a:srgbClr val="004D64"/>
              </a:solidFill>
              <a:ln w="19050">
                <a:solidFill>
                  <a:schemeClr val="bg2">
                    <a:alpha val="84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BD2-4581-8184-519D486F9DF2}"/>
              </c:ext>
            </c:extLst>
          </c:dPt>
          <c:dPt>
            <c:idx val="1"/>
            <c:bubble3D val="0"/>
            <c:spPr>
              <a:solidFill>
                <a:srgbClr val="5FB7E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BD2-4581-8184-519D486F9DF2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BD2-4581-8184-519D486F9DF2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827F-4CF2-9A99-AFE9C4B966D8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BD2-4581-8184-519D486F9DF2}"/>
                </c:ext>
              </c:extLst>
            </c:dLbl>
            <c:dLbl>
              <c:idx val="1"/>
              <c:layout>
                <c:manualLayout>
                  <c:x val="-0.12248120102224193"/>
                  <c:y val="2.3329086185956433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BD2-4581-8184-519D486F9DF2}"/>
                </c:ext>
              </c:extLst>
            </c:dLbl>
            <c:dLbl>
              <c:idx val="2"/>
              <c:layout>
                <c:manualLayout>
                  <c:x val="5.4143620396917336E-2"/>
                  <c:y val="-0.120184779998850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defRPr>
                    </a:pPr>
                    <a:fld id="{47226697-059B-4492-BD2C-508FB7740D7B}" type="VALUE">
                      <a:rPr lang="en-US">
                        <a:solidFill>
                          <a:schemeClr val="bg1"/>
                        </a:solidFill>
                      </a:rPr>
                      <a:pPr>
                        <a:defRPr sz="120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defRPr>
                      </a:pPr>
                      <a:t>[HODNOTA]</a:t>
                    </a:fld>
                    <a:endParaRPr lang="cs-CZ"/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BD2-4581-8184-519D486F9DF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23%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827F-4CF2-9A99-AFE9C4B966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4"/>
                <c:pt idx="0">
                  <c:v>ZŠ</c:v>
                </c:pt>
                <c:pt idx="1">
                  <c:v>SŠ bez maturity</c:v>
                </c:pt>
                <c:pt idx="2">
                  <c:v> SŠ s maturitou </c:v>
                </c:pt>
                <c:pt idx="3">
                  <c:v>VŠ</c:v>
                </c:pt>
              </c:strCache>
            </c:strRef>
          </c:cat>
          <c:val>
            <c:numRef>
              <c:f>List1!$B$2:$B$5</c:f>
              <c:numCache>
                <c:formatCode>0%</c:formatCode>
                <c:ptCount val="4"/>
                <c:pt idx="0">
                  <c:v>0.06</c:v>
                </c:pt>
                <c:pt idx="1">
                  <c:v>0.33</c:v>
                </c:pt>
                <c:pt idx="2">
                  <c:v>0.38</c:v>
                </c:pt>
                <c:pt idx="3" formatCode="0.0%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BD2-4581-8184-519D486F9D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0484828796881427E-2"/>
          <c:y val="0.92309226776554243"/>
          <c:w val="0.92632833040753659"/>
          <c:h val="7.01514639243790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2"/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376783065160332"/>
          <c:y val="1.5181723213662473E-2"/>
          <c:w val="0.53610036517174486"/>
          <c:h val="0.8746753537667922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1 -  rozhodně souhlasím</c:v>
                </c:pt>
              </c:strCache>
            </c:strRef>
          </c:tx>
          <c:spPr>
            <a:solidFill>
              <a:srgbClr val="1A784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4154589371980675E-3"/>
                  <c:y val="5.3497925957260244E-4"/>
                </c:manualLayout>
              </c:layout>
              <c:tx>
                <c:rich>
                  <a:bodyPr/>
                  <a:lstStyle/>
                  <a:p>
                    <a:fld id="{C0F0C3D1-0DE7-4D6C-9335-CBB0B0173D1C}" type="VALUE">
                      <a:rPr lang="en-US">
                        <a:solidFill>
                          <a:schemeClr val="bg1"/>
                        </a:solidFill>
                      </a:rPr>
                      <a:pPr/>
                      <a:t>[HODNOTA]</a:t>
                    </a:fld>
                    <a:endParaRPr lang="cs-CZ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2059131195557075E-2"/>
                      <c:h val="6.368705652472225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D88A-45CE-B7BE-5F3037006CBB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8A-45CE-B7BE-5F3037006CBB}"/>
                </c:ext>
              </c:extLst>
            </c:dLbl>
            <c:dLbl>
              <c:idx val="2"/>
              <c:layout>
                <c:manualLayout>
                  <c:x val="2.2111663902708275E-3"/>
                  <c:y val="-1.89663347558084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88A-45CE-B7BE-5F3037006CBB}"/>
                </c:ext>
              </c:extLst>
            </c:dLbl>
            <c:dLbl>
              <c:idx val="4"/>
              <c:layout>
                <c:manualLayout>
                  <c:x val="2.2111663902708678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88A-45CE-B7BE-5F3037006CBB}"/>
                </c:ext>
              </c:extLst>
            </c:dLbl>
            <c:dLbl>
              <c:idx val="6"/>
              <c:layout>
                <c:manualLayout>
                  <c:x val="6.633499170812563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88A-45CE-B7BE-5F3037006CBB}"/>
                </c:ext>
              </c:extLst>
            </c:dLbl>
            <c:dLbl>
              <c:idx val="7"/>
              <c:layout>
                <c:manualLayout>
                  <c:x val="4.4223327805416948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88A-45CE-B7BE-5F3037006CBB}"/>
                </c:ext>
              </c:extLst>
            </c:dLbl>
            <c:dLbl>
              <c:idx val="8"/>
              <c:layout>
                <c:manualLayout>
                  <c:x val="4.4223327805417356E-3"/>
                  <c:y val="-1.738560601948676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88A-45CE-B7BE-5F3037006C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List1!$B$1:$F$1</c:f>
              <c:strCache>
                <c:ptCount val="5"/>
                <c:pt idx="0">
                  <c:v>Mám pocit, že moje profese zaniká, a proto mám potřebu se rekvalifikovat</c:v>
                </c:pt>
                <c:pt idx="1">
                  <c:v>Pandemie COVID-19 ukázala, že nemám potřebné znalosti a dovednosti, abych uživil/a rodinu v případě, pokud přijdu o práci nebo moje pracovní činnost bude omezena.</c:v>
                </c:pt>
                <c:pt idx="2">
                  <c:v>Během pandemie COVID-19 jsem měl/a více času na práci na osobním rozvoji</c:v>
                </c:pt>
                <c:pt idx="3">
                  <c:v>Obor, ve kterém pracuji, se v poslední době vyvinul natolik, že se musím stále učit, abych si udržel/a potřebnou odbornou úroveň</c:v>
                </c:pt>
                <c:pt idx="4">
                  <c:v>Za posledních pár let se svět a přístup k práci tak změnil, že mám pocit, že se potřebuji učit novým dovednostem, abych mohl/a ve světě a práci bez problému fungovat</c:v>
                </c:pt>
              </c:strCache>
            </c:strRef>
          </c:cat>
          <c:val>
            <c:numRef>
              <c:f>List1!$B$2:$F$2</c:f>
              <c:numCache>
                <c:formatCode>0%</c:formatCode>
                <c:ptCount val="5"/>
                <c:pt idx="0">
                  <c:v>0.03</c:v>
                </c:pt>
                <c:pt idx="1">
                  <c:v>0.08</c:v>
                </c:pt>
                <c:pt idx="2">
                  <c:v>0.12</c:v>
                </c:pt>
                <c:pt idx="3">
                  <c:v>0.18</c:v>
                </c:pt>
                <c:pt idx="4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88A-45CE-B7BE-5F3037006CBB}"/>
            </c:ext>
          </c:extLst>
        </c:ser>
        <c:ser>
          <c:idx val="1"/>
          <c:order val="1"/>
          <c:tx>
            <c:strRef>
              <c:f>List1!$A$3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7.9909848225484699E-4"/>
                  <c:y val="-1.0547641551235612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88A-45CE-B7BE-5F3037006CBB}"/>
                </c:ext>
              </c:extLst>
            </c:dLbl>
            <c:dLbl>
              <c:idx val="6"/>
              <c:layout>
                <c:manualLayout>
                  <c:x val="8.8446655610834313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88A-45CE-B7BE-5F3037006C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List1!$B$1:$F$1</c:f>
              <c:strCache>
                <c:ptCount val="5"/>
                <c:pt idx="0">
                  <c:v>Mám pocit, že moje profese zaniká, a proto mám potřebu se rekvalifikovat</c:v>
                </c:pt>
                <c:pt idx="1">
                  <c:v>Pandemie COVID-19 ukázala, že nemám potřebné znalosti a dovednosti, abych uživil/a rodinu v případě, pokud přijdu o práci nebo moje pracovní činnost bude omezena.</c:v>
                </c:pt>
                <c:pt idx="2">
                  <c:v>Během pandemie COVID-19 jsem měl/a více času na práci na osobním rozvoji</c:v>
                </c:pt>
                <c:pt idx="3">
                  <c:v>Obor, ve kterém pracuji, se v poslední době vyvinul natolik, že se musím stále učit, abych si udržel/a potřebnou odbornou úroveň</c:v>
                </c:pt>
                <c:pt idx="4">
                  <c:v>Za posledních pár let se svět a přístup k práci tak změnil, že mám pocit, že se potřebuji učit novým dovednostem, abych mohl/a ve světě a práci bez problému fungovat</c:v>
                </c:pt>
              </c:strCache>
            </c:strRef>
          </c:cat>
          <c:val>
            <c:numRef>
              <c:f>List1!$B$3:$F$3</c:f>
              <c:numCache>
                <c:formatCode>0%</c:formatCode>
                <c:ptCount val="5"/>
                <c:pt idx="0">
                  <c:v>0.08</c:v>
                </c:pt>
                <c:pt idx="1">
                  <c:v>0.14000000000000001</c:v>
                </c:pt>
                <c:pt idx="2">
                  <c:v>0.17</c:v>
                </c:pt>
                <c:pt idx="3">
                  <c:v>0.3</c:v>
                </c:pt>
                <c:pt idx="4">
                  <c:v>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D88A-45CE-B7BE-5F3037006CBB}"/>
            </c:ext>
          </c:extLst>
        </c:ser>
        <c:ser>
          <c:idx val="2"/>
          <c:order val="2"/>
          <c:tx>
            <c:strRef>
              <c:f>List1!$A$4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8.1716687587964543E-4"/>
                  <c:y val="-1.0547641551235612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88A-45CE-B7BE-5F3037006C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List1!$B$1:$F$1</c:f>
              <c:strCache>
                <c:ptCount val="5"/>
                <c:pt idx="0">
                  <c:v>Mám pocit, že moje profese zaniká, a proto mám potřebu se rekvalifikovat</c:v>
                </c:pt>
                <c:pt idx="1">
                  <c:v>Pandemie COVID-19 ukázala, že nemám potřebné znalosti a dovednosti, abych uživil/a rodinu v případě, pokud přijdu o práci nebo moje pracovní činnost bude omezena.</c:v>
                </c:pt>
                <c:pt idx="2">
                  <c:v>Během pandemie COVID-19 jsem měl/a více času na práci na osobním rozvoji</c:v>
                </c:pt>
                <c:pt idx="3">
                  <c:v>Obor, ve kterém pracuji, se v poslední době vyvinul natolik, že se musím stále učit, abych si udržel/a potřebnou odbornou úroveň</c:v>
                </c:pt>
                <c:pt idx="4">
                  <c:v>Za posledních pár let se svět a přístup k práci tak změnil, že mám pocit, že se potřebuji učit novým dovednostem, abych mohl/a ve světě a práci bez problému fungovat</c:v>
                </c:pt>
              </c:strCache>
            </c:strRef>
          </c:cat>
          <c:val>
            <c:numRef>
              <c:f>List1!$B$4:$F$4</c:f>
              <c:numCache>
                <c:formatCode>0%</c:formatCode>
                <c:ptCount val="5"/>
                <c:pt idx="0">
                  <c:v>0.2</c:v>
                </c:pt>
                <c:pt idx="1">
                  <c:v>0.23</c:v>
                </c:pt>
                <c:pt idx="2">
                  <c:v>0.3</c:v>
                </c:pt>
                <c:pt idx="3">
                  <c:v>0.28000000000000003</c:v>
                </c:pt>
                <c:pt idx="4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D88A-45CE-B7BE-5F3037006CBB}"/>
            </c:ext>
          </c:extLst>
        </c:ser>
        <c:ser>
          <c:idx val="3"/>
          <c:order val="3"/>
          <c:tx>
            <c:strRef>
              <c:f>List1!$A$5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F54C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List1!$B$1:$F$1</c:f>
              <c:strCache>
                <c:ptCount val="5"/>
                <c:pt idx="0">
                  <c:v>Mám pocit, že moje profese zaniká, a proto mám potřebu se rekvalifikovat</c:v>
                </c:pt>
                <c:pt idx="1">
                  <c:v>Pandemie COVID-19 ukázala, že nemám potřebné znalosti a dovednosti, abych uživil/a rodinu v případě, pokud přijdu o práci nebo moje pracovní činnost bude omezena.</c:v>
                </c:pt>
                <c:pt idx="2">
                  <c:v>Během pandemie COVID-19 jsem měl/a více času na práci na osobním rozvoji</c:v>
                </c:pt>
                <c:pt idx="3">
                  <c:v>Obor, ve kterém pracuji, se v poslední době vyvinul natolik, že se musím stále učit, abych si udržel/a potřebnou odbornou úroveň</c:v>
                </c:pt>
                <c:pt idx="4">
                  <c:v>Za posledních pár let se svět a přístup k práci tak změnil, že mám pocit, že se potřebuji učit novým dovednostem, abych mohl/a ve světě a práci bez problému fungovat</c:v>
                </c:pt>
              </c:strCache>
            </c:strRef>
          </c:cat>
          <c:val>
            <c:numRef>
              <c:f>List1!$B$5:$F$5</c:f>
              <c:numCache>
                <c:formatCode>0%</c:formatCode>
                <c:ptCount val="5"/>
                <c:pt idx="0">
                  <c:v>0.23</c:v>
                </c:pt>
                <c:pt idx="1">
                  <c:v>0.19</c:v>
                </c:pt>
                <c:pt idx="2">
                  <c:v>0.21</c:v>
                </c:pt>
                <c:pt idx="3">
                  <c:v>0.12</c:v>
                </c:pt>
                <c:pt idx="4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88A-45CE-B7BE-5F3037006CBB}"/>
            </c:ext>
          </c:extLst>
        </c:ser>
        <c:ser>
          <c:idx val="4"/>
          <c:order val="4"/>
          <c:tx>
            <c:strRef>
              <c:f>List1!$A$6</c:f>
              <c:strCache>
                <c:ptCount val="1"/>
                <c:pt idx="0">
                  <c:v>5 - rozhodně nesouhlasím</c:v>
                </c:pt>
              </c:strCache>
            </c:strRef>
          </c:tx>
          <c:spPr>
            <a:solidFill>
              <a:srgbClr val="BF0409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-1.2076819201947582E-3"/>
                  <c:y val="8.1282840630540112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defRPr>
                    </a:pPr>
                    <a:fld id="{57AC0FD6-F35C-4C1B-8BED-7C5572CDAC64}" type="VALUE">
                      <a:rPr lang="en-US">
                        <a:solidFill>
                          <a:schemeClr val="bg1"/>
                        </a:solidFill>
                      </a:rPr>
                      <a:pPr>
                        <a:defRPr sz="120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defRPr>
                      </a:pPr>
                      <a:t>[HODNOTA]</a:t>
                    </a:fld>
                    <a:endParaRPr lang="cs-CZ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6551884818745476E-2"/>
                      <c:h val="6.684262737844565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D88A-45CE-B7BE-5F3037006C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List1!$B$1:$F$1</c:f>
              <c:strCache>
                <c:ptCount val="5"/>
                <c:pt idx="0">
                  <c:v>Mám pocit, že moje profese zaniká, a proto mám potřebu se rekvalifikovat</c:v>
                </c:pt>
                <c:pt idx="1">
                  <c:v>Pandemie COVID-19 ukázala, že nemám potřebné znalosti a dovednosti, abych uživil/a rodinu v případě, pokud přijdu o práci nebo moje pracovní činnost bude omezena.</c:v>
                </c:pt>
                <c:pt idx="2">
                  <c:v>Během pandemie COVID-19 jsem měl/a více času na práci na osobním rozvoji</c:v>
                </c:pt>
                <c:pt idx="3">
                  <c:v>Obor, ve kterém pracuji, se v poslední době vyvinul natolik, že se musím stále učit, abych si udržel/a potřebnou odbornou úroveň</c:v>
                </c:pt>
                <c:pt idx="4">
                  <c:v>Za posledních pár let se svět a přístup k práci tak změnil, že mám pocit, že se potřebuji učit novým dovednostem, abych mohl/a ve světě a práci bez problému fungovat</c:v>
                </c:pt>
              </c:strCache>
            </c:strRef>
          </c:cat>
          <c:val>
            <c:numRef>
              <c:f>List1!$B$6:$F$6</c:f>
              <c:numCache>
                <c:formatCode>0%</c:formatCode>
                <c:ptCount val="5"/>
                <c:pt idx="0">
                  <c:v>0.46</c:v>
                </c:pt>
                <c:pt idx="1">
                  <c:v>0.36</c:v>
                </c:pt>
                <c:pt idx="2">
                  <c:v>0.2</c:v>
                </c:pt>
                <c:pt idx="3">
                  <c:v>0.12</c:v>
                </c:pt>
                <c:pt idx="4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D88A-45CE-B7BE-5F3037006CB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52793808"/>
        <c:axId val="552793152"/>
      </c:barChart>
      <c:catAx>
        <c:axId val="552793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cs-CZ"/>
          </a:p>
        </c:txPr>
        <c:crossAx val="552793152"/>
        <c:crosses val="autoZero"/>
        <c:auto val="1"/>
        <c:lblAlgn val="ctr"/>
        <c:lblOffset val="100"/>
        <c:noMultiLvlLbl val="0"/>
      </c:catAx>
      <c:valAx>
        <c:axId val="55279315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552793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6270388755753356"/>
          <c:y val="0.91148973472899431"/>
          <c:w val="0.53594488188976375"/>
          <c:h val="7.40236200757526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0243442060447197"/>
          <c:y val="1.4208624599504701E-2"/>
          <c:w val="0.43511272644781779"/>
          <c:h val="0.9757039064810849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 N </c:v>
                </c:pt>
              </c:strCache>
            </c:strRef>
          </c:tx>
          <c:spPr>
            <a:solidFill>
              <a:srgbClr val="004D64"/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rgbClr val="004D6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F2B-44EF-BCA1-66DC26DEA76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List1!$A$2:$A$9</c:f>
              <c:strCache>
                <c:ptCount val="8"/>
                <c:pt idx="0">
                  <c:v> Nevím/nedokážu zhodnotit </c:v>
                </c:pt>
                <c:pt idx="1">
                  <c:v>Další vzdělání zaměstnanců v naší firmě/organizaci je věc zaměstnance. Naše firma/organizace se o to nestará</c:v>
                </c:pt>
                <c:pt idx="2">
                  <c:v>Naše situace je jiná</c:v>
                </c:pt>
                <c:pt idx="3">
                  <c:v>Pokud dostáváme možnost školit zaměstnance, školíme všechny zaměstnance bez ohledu na jejích zkušenosti, potřeby a zájmy</c:v>
                </c:pt>
                <c:pt idx="4">
                  <c:v> Máme vypracované plány zvýšení kvalifikace pro každého zaměstnance, kterým zaměstnanec postupně prochází </c:v>
                </c:pt>
                <c:pt idx="5">
                  <c:v> Zaměstnanec si sám vyhledává vzdělávací aktivity a firma/organizace je platí </c:v>
                </c:pt>
                <c:pt idx="6">
                  <c:v> Máme nabídku vzdělávacích aktivit, ze které si zaměstnanec může vybrat </c:v>
                </c:pt>
                <c:pt idx="7">
                  <c:v>Máme přesné požadavky na kvalifikaci každé pozice a pokud některé dovednosti chybí, posíláme zaměstnance na školení</c:v>
                </c:pt>
              </c:strCache>
            </c:strRef>
          </c:cat>
          <c:val>
            <c:numRef>
              <c:f>List1!$B$2:$B$9</c:f>
              <c:numCache>
                <c:formatCode>0%</c:formatCode>
                <c:ptCount val="8"/>
                <c:pt idx="0">
                  <c:v>8.3333333333333332E-3</c:v>
                </c:pt>
                <c:pt idx="1">
                  <c:v>3.3333333333333333E-2</c:v>
                </c:pt>
                <c:pt idx="2">
                  <c:v>0.05</c:v>
                </c:pt>
                <c:pt idx="3">
                  <c:v>0.18333333333333332</c:v>
                </c:pt>
                <c:pt idx="4">
                  <c:v>0.39166666666666666</c:v>
                </c:pt>
                <c:pt idx="5">
                  <c:v>0.44166666666666665</c:v>
                </c:pt>
                <c:pt idx="6">
                  <c:v>0.53333333333333333</c:v>
                </c:pt>
                <c:pt idx="7">
                  <c:v>0.67500000000000004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FAB-49AE-9E03-46A36DAE4B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6670424"/>
        <c:axId val="556670752"/>
      </c:barChart>
      <c:catAx>
        <c:axId val="5566704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cs-CZ"/>
          </a:p>
        </c:txPr>
        <c:crossAx val="556670752"/>
        <c:crosses val="autoZero"/>
        <c:auto val="1"/>
        <c:lblAlgn val="ctr"/>
        <c:lblOffset val="100"/>
        <c:noMultiLvlLbl val="0"/>
      </c:catAx>
      <c:valAx>
        <c:axId val="55667075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556670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rgbClr val="E7E6E6"/>
      </a:solidFill>
      <a:round/>
    </a:ln>
    <a:effectLst/>
  </c:spPr>
  <c:txPr>
    <a:bodyPr/>
    <a:lstStyle/>
    <a:p>
      <a:pPr>
        <a:defRPr sz="1100" baseline="0">
          <a:latin typeface="Verdana" panose="020B0604030504040204" pitchFamily="34" charset="0"/>
          <a:ea typeface="Verdana" panose="020B0604030504040204" pitchFamily="34" charset="0"/>
        </a:defRPr>
      </a:pPr>
      <a:endParaRPr lang="cs-CZ"/>
    </a:p>
  </c:txPr>
  <c:externalData r:id="rId4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482577946227179"/>
          <c:y val="8.572174900266908E-3"/>
          <c:w val="0.56377217250292311"/>
          <c:h val="0.9238192737202307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 Zájem se zvýšil </c:v>
                </c:pt>
              </c:strCache>
            </c:strRef>
          </c:tx>
          <c:spPr>
            <a:solidFill>
              <a:srgbClr val="1A784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7641093597002044E-3"/>
                  <c:y val="-3.9136750947168959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defRPr>
                    </a:pPr>
                    <a:fld id="{1CF509F5-E02C-49D1-A95D-D1244DF7D8BF}" type="VALUE">
                      <a:rPr lang="en-US" sz="1200">
                        <a:solidFill>
                          <a:schemeClr val="bg1"/>
                        </a:solidFill>
                      </a:rPr>
                      <a:pPr>
                        <a:defRPr sz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defRPr>
                      </a:pPr>
                      <a:t>[HODNOTA]</a:t>
                    </a:fld>
                    <a:endParaRPr lang="cs-CZ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cs-CZ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1553535409697313E-2"/>
                      <c:h val="6.444372674118566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9FE6-4632-9471-EE1B106CA00C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FE6-4632-9471-EE1B106CA00C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FE6-4632-9471-EE1B106CA00C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FE6-4632-9471-EE1B106CA00C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FE6-4632-9471-EE1B106CA00C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51E-4F1C-9365-0399408B5F4D}"/>
                </c:ext>
              </c:extLst>
            </c:dLbl>
            <c:dLbl>
              <c:idx val="6"/>
              <c:layout>
                <c:manualLayout>
                  <c:x val="6.6334991708126038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FE6-4632-9471-EE1B106CA00C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51E-4F1C-9365-0399408B5F4D}"/>
                </c:ext>
              </c:extLst>
            </c:dLbl>
            <c:dLbl>
              <c:idx val="8"/>
              <c:layout>
                <c:manualLayout>
                  <c:x val="6.633499170812563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FE6-4632-9471-EE1B106CA00C}"/>
                </c:ext>
              </c:extLst>
            </c:dLbl>
            <c:dLbl>
              <c:idx val="11"/>
              <c:layout>
                <c:manualLayout>
                  <c:x val="4.4223327805416948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51E-4F1C-9365-0399408B5F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List1!$A$2:$A$13</c:f>
              <c:strCache>
                <c:ptCount val="12"/>
                <c:pt idx="0">
                  <c:v> jiné </c:v>
                </c:pt>
                <c:pt idx="1">
                  <c:v> ekonomika, účetnictví, daně </c:v>
                </c:pt>
                <c:pt idx="2">
                  <c:v> manažerské dovednosti </c:v>
                </c:pt>
                <c:pt idx="3">
                  <c:v> personalistika </c:v>
                </c:pt>
                <c:pt idx="4">
                  <c:v> legislativa </c:v>
                </c:pt>
                <c:pt idx="5">
                  <c:v> obchodní dovednosti, marketing </c:v>
                </c:pt>
                <c:pt idx="6">
                  <c:v> existence v kyberprostoru (práce se zdroji, daty, jejich analýza a kritické myšlení) </c:v>
                </c:pt>
                <c:pt idx="7">
                  <c:v> jazykové dovednosti </c:v>
                </c:pt>
                <c:pt idx="8">
                  <c:v> komunikační dovednosti </c:v>
                </c:pt>
                <c:pt idx="9">
                  <c:v> technické a odborné znalosti </c:v>
                </c:pt>
                <c:pt idx="10">
                  <c:v> osobnostní rozvoj </c:v>
                </c:pt>
                <c:pt idx="11">
                  <c:v> IT dovednosti </c:v>
                </c:pt>
              </c:strCache>
            </c:strRef>
          </c:cat>
          <c:val>
            <c:numRef>
              <c:f>List1!$B$2:$B$13</c:f>
              <c:numCache>
                <c:formatCode>0%</c:formatCode>
                <c:ptCount val="12"/>
                <c:pt idx="0">
                  <c:v>0.03</c:v>
                </c:pt>
                <c:pt idx="1">
                  <c:v>0.11</c:v>
                </c:pt>
                <c:pt idx="2">
                  <c:v>0.13</c:v>
                </c:pt>
                <c:pt idx="3">
                  <c:v>0.16</c:v>
                </c:pt>
                <c:pt idx="4">
                  <c:v>0.16</c:v>
                </c:pt>
                <c:pt idx="5">
                  <c:v>0.17</c:v>
                </c:pt>
                <c:pt idx="6">
                  <c:v>0.21</c:v>
                </c:pt>
                <c:pt idx="7">
                  <c:v>0.25</c:v>
                </c:pt>
                <c:pt idx="8">
                  <c:v>0.28999999999999998</c:v>
                </c:pt>
                <c:pt idx="9">
                  <c:v>0.33</c:v>
                </c:pt>
                <c:pt idx="10">
                  <c:v>0.38</c:v>
                </c:pt>
                <c:pt idx="11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FE6-4632-9471-EE1B106CA00C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 Nic se nezměnilo 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4.4223327805417356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51E-4F1C-9365-0399408B5F4D}"/>
                </c:ext>
              </c:extLst>
            </c:dLbl>
            <c:dLbl>
              <c:idx val="6"/>
              <c:layout>
                <c:manualLayout>
                  <c:x val="1.1055831951354339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FE6-4632-9471-EE1B106CA00C}"/>
                </c:ext>
              </c:extLst>
            </c:dLbl>
            <c:dLbl>
              <c:idx val="8"/>
              <c:layout>
                <c:manualLayout>
                  <c:x val="8.8446655610834313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51E-4F1C-9365-0399408B5F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List1!$A$2:$A$13</c:f>
              <c:strCache>
                <c:ptCount val="12"/>
                <c:pt idx="0">
                  <c:v> jiné </c:v>
                </c:pt>
                <c:pt idx="1">
                  <c:v> ekonomika, účetnictví, daně </c:v>
                </c:pt>
                <c:pt idx="2">
                  <c:v> manažerské dovednosti </c:v>
                </c:pt>
                <c:pt idx="3">
                  <c:v> personalistika </c:v>
                </c:pt>
                <c:pt idx="4">
                  <c:v> legislativa </c:v>
                </c:pt>
                <c:pt idx="5">
                  <c:v> obchodní dovednosti, marketing </c:v>
                </c:pt>
                <c:pt idx="6">
                  <c:v> existence v kyberprostoru (práce se zdroji, daty, jejich analýza a kritické myšlení) </c:v>
                </c:pt>
                <c:pt idx="7">
                  <c:v> jazykové dovednosti </c:v>
                </c:pt>
                <c:pt idx="8">
                  <c:v> komunikační dovednosti </c:v>
                </c:pt>
                <c:pt idx="9">
                  <c:v> technické a odborné znalosti </c:v>
                </c:pt>
                <c:pt idx="10">
                  <c:v> osobnostní rozvoj </c:v>
                </c:pt>
                <c:pt idx="11">
                  <c:v> IT dovednosti </c:v>
                </c:pt>
              </c:strCache>
            </c:strRef>
          </c:cat>
          <c:val>
            <c:numRef>
              <c:f>List1!$C$2:$C$13</c:f>
              <c:numCache>
                <c:formatCode>0%</c:formatCode>
                <c:ptCount val="12"/>
                <c:pt idx="0">
                  <c:v>0.49</c:v>
                </c:pt>
                <c:pt idx="1">
                  <c:v>0.56999999999999995</c:v>
                </c:pt>
                <c:pt idx="2">
                  <c:v>0.6</c:v>
                </c:pt>
                <c:pt idx="3">
                  <c:v>0.55000000000000004</c:v>
                </c:pt>
                <c:pt idx="4">
                  <c:v>0.59</c:v>
                </c:pt>
                <c:pt idx="5">
                  <c:v>0.53</c:v>
                </c:pt>
                <c:pt idx="6">
                  <c:v>0.47</c:v>
                </c:pt>
                <c:pt idx="7">
                  <c:v>0.53</c:v>
                </c:pt>
                <c:pt idx="8">
                  <c:v>0.48</c:v>
                </c:pt>
                <c:pt idx="9">
                  <c:v>0.52</c:v>
                </c:pt>
                <c:pt idx="10">
                  <c:v>0.4</c:v>
                </c:pt>
                <c:pt idx="11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9FE6-4632-9471-EE1B106CA00C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 Zájem se snížil 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9.1534641588850961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E1E-4FBC-A533-0A3DD09C2520}"/>
                </c:ext>
              </c:extLst>
            </c:dLbl>
            <c:dLbl>
              <c:idx val="6"/>
              <c:layout>
                <c:manualLayout>
                  <c:x val="5.2305509479343955E-3"/>
                  <c:y val="-3.088610033070015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E1E-4FBC-A533-0A3DD09C25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List1!$A$2:$A$13</c:f>
              <c:strCache>
                <c:ptCount val="12"/>
                <c:pt idx="0">
                  <c:v> jiné </c:v>
                </c:pt>
                <c:pt idx="1">
                  <c:v> ekonomika, účetnictví, daně </c:v>
                </c:pt>
                <c:pt idx="2">
                  <c:v> manažerské dovednosti </c:v>
                </c:pt>
                <c:pt idx="3">
                  <c:v> personalistika </c:v>
                </c:pt>
                <c:pt idx="4">
                  <c:v> legislativa </c:v>
                </c:pt>
                <c:pt idx="5">
                  <c:v> obchodní dovednosti, marketing </c:v>
                </c:pt>
                <c:pt idx="6">
                  <c:v> existence v kyberprostoru (práce se zdroji, daty, jejich analýza a kritické myšlení) </c:v>
                </c:pt>
                <c:pt idx="7">
                  <c:v> jazykové dovednosti </c:v>
                </c:pt>
                <c:pt idx="8">
                  <c:v> komunikační dovednosti </c:v>
                </c:pt>
                <c:pt idx="9">
                  <c:v> technické a odborné znalosti </c:v>
                </c:pt>
                <c:pt idx="10">
                  <c:v> osobnostní rozvoj </c:v>
                </c:pt>
                <c:pt idx="11">
                  <c:v> IT dovednosti </c:v>
                </c:pt>
              </c:strCache>
            </c:strRef>
          </c:cat>
          <c:val>
            <c:numRef>
              <c:f>List1!$D$2:$D$13</c:f>
              <c:numCache>
                <c:formatCode>0%</c:formatCode>
                <c:ptCount val="12"/>
                <c:pt idx="0">
                  <c:v>0.01</c:v>
                </c:pt>
                <c:pt idx="1">
                  <c:v>0.05</c:v>
                </c:pt>
                <c:pt idx="2">
                  <c:v>7.0000000000000007E-2</c:v>
                </c:pt>
                <c:pt idx="3">
                  <c:v>0.05</c:v>
                </c:pt>
                <c:pt idx="4">
                  <c:v>0.04</c:v>
                </c:pt>
                <c:pt idx="5">
                  <c:v>0.08</c:v>
                </c:pt>
                <c:pt idx="6">
                  <c:v>0.02</c:v>
                </c:pt>
                <c:pt idx="7">
                  <c:v>0.05</c:v>
                </c:pt>
                <c:pt idx="8">
                  <c:v>0.06</c:v>
                </c:pt>
                <c:pt idx="9">
                  <c:v>0.03</c:v>
                </c:pt>
                <c:pt idx="10">
                  <c:v>7.0000000000000007E-2</c:v>
                </c:pt>
                <c:pt idx="11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9FE6-4632-9471-EE1B106CA00C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Nevím/nedokážu zhodnotit</c:v>
                </c:pt>
              </c:strCache>
            </c:strRef>
          </c:tx>
          <c:spPr>
            <a:solidFill>
              <a:srgbClr val="99999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List1!$A$2:$A$13</c:f>
              <c:strCache>
                <c:ptCount val="12"/>
                <c:pt idx="0">
                  <c:v> jiné </c:v>
                </c:pt>
                <c:pt idx="1">
                  <c:v> ekonomika, účetnictví, daně </c:v>
                </c:pt>
                <c:pt idx="2">
                  <c:v> manažerské dovednosti </c:v>
                </c:pt>
                <c:pt idx="3">
                  <c:v> personalistika </c:v>
                </c:pt>
                <c:pt idx="4">
                  <c:v> legislativa </c:v>
                </c:pt>
                <c:pt idx="5">
                  <c:v> obchodní dovednosti, marketing </c:v>
                </c:pt>
                <c:pt idx="6">
                  <c:v> existence v kyberprostoru (práce se zdroji, daty, jejich analýza a kritické myšlení) </c:v>
                </c:pt>
                <c:pt idx="7">
                  <c:v> jazykové dovednosti </c:v>
                </c:pt>
                <c:pt idx="8">
                  <c:v> komunikační dovednosti </c:v>
                </c:pt>
                <c:pt idx="9">
                  <c:v> technické a odborné znalosti </c:v>
                </c:pt>
                <c:pt idx="10">
                  <c:v> osobnostní rozvoj </c:v>
                </c:pt>
                <c:pt idx="11">
                  <c:v> IT dovednosti </c:v>
                </c:pt>
              </c:strCache>
            </c:strRef>
          </c:cat>
          <c:val>
            <c:numRef>
              <c:f>List1!$E$2:$E$13</c:f>
              <c:numCache>
                <c:formatCode>0%</c:formatCode>
                <c:ptCount val="12"/>
                <c:pt idx="0">
                  <c:v>0.48</c:v>
                </c:pt>
                <c:pt idx="1">
                  <c:v>0.27</c:v>
                </c:pt>
                <c:pt idx="2">
                  <c:v>0.2</c:v>
                </c:pt>
                <c:pt idx="3">
                  <c:v>0.23</c:v>
                </c:pt>
                <c:pt idx="4">
                  <c:v>0.21</c:v>
                </c:pt>
                <c:pt idx="5">
                  <c:v>0.22</c:v>
                </c:pt>
                <c:pt idx="6">
                  <c:v>0.3</c:v>
                </c:pt>
                <c:pt idx="7">
                  <c:v>0.18</c:v>
                </c:pt>
                <c:pt idx="8">
                  <c:v>0.17</c:v>
                </c:pt>
                <c:pt idx="9">
                  <c:v>0.12</c:v>
                </c:pt>
                <c:pt idx="10">
                  <c:v>0.15</c:v>
                </c:pt>
                <c:pt idx="11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9FE6-4632-9471-EE1B106CA00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52793808"/>
        <c:axId val="552793152"/>
      </c:barChart>
      <c:catAx>
        <c:axId val="552793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cs-CZ"/>
          </a:p>
        </c:txPr>
        <c:crossAx val="552793152"/>
        <c:crosses val="autoZero"/>
        <c:auto val="1"/>
        <c:lblAlgn val="ctr"/>
        <c:lblOffset val="100"/>
        <c:noMultiLvlLbl val="0"/>
      </c:catAx>
      <c:valAx>
        <c:axId val="55279315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552793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640187991289744"/>
          <c:y val="0.92617084287318452"/>
          <c:w val="0.6619668179193251"/>
          <c:h val="5.70746391787032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0179057852303888"/>
          <c:y val="2.717459276696004E-3"/>
          <c:w val="0.4255480032779772"/>
          <c:h val="0.9938056191693175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Sloupec1</c:v>
                </c:pt>
              </c:strCache>
            </c:strRef>
          </c:tx>
          <c:spPr>
            <a:solidFill>
              <a:srgbClr val="004D6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4D6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E45-44A6-8294-6E9A84E79BF0}"/>
              </c:ext>
            </c:extLst>
          </c:dPt>
          <c:dPt>
            <c:idx val="6"/>
            <c:invertIfNegative val="0"/>
            <c:bubble3D val="0"/>
            <c:spPr>
              <a:solidFill>
                <a:srgbClr val="5FB7E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7AB-4E8D-B015-05D4DAF58C3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List1!$A$2:$A$15</c:f>
              <c:strCache>
                <c:ptCount val="14"/>
                <c:pt idx="0">
                  <c:v>zaměstnanecká půjčka</c:v>
                </c:pt>
                <c:pt idx="1">
                  <c:v>služební telefon pro soukromé používání</c:v>
                </c:pt>
                <c:pt idx="2">
                  <c:v>služební automobil pro soukromé účely</c:v>
                </c:pt>
                <c:pt idx="3">
                  <c:v>home office</c:v>
                </c:pt>
                <c:pt idx="4">
                  <c:v>příspěvky na zdraví (vitaminy, rehabilitace)</c:v>
                </c:pt>
                <c:pt idx="5">
                  <c:v>jednorázové finanční odměny, věcné dary</c:v>
                </c:pt>
                <c:pt idx="6">
                  <c:v>vzdělání a odborný rozvoj zaměstnanců </c:v>
                </c:pt>
                <c:pt idx="7">
                  <c:v>příspěvek na dopravu do zaměstnání</c:v>
                </c:pt>
                <c:pt idx="8">
                  <c:v>příspěvek na kulturu, sport či rekreaci (např. multisport karta)</c:v>
                </c:pt>
                <c:pt idx="9">
                  <c:v>pružná pracovní doba</c:v>
                </c:pt>
                <c:pt idx="10">
                  <c:v>příspěvek na penzijní připojištění a soukromé zdravotní pojištění</c:v>
                </c:pt>
                <c:pt idx="11">
                  <c:v>stravenky</c:v>
                </c:pt>
                <c:pt idx="12">
                  <c:v>dovolená navíc, sick days</c:v>
                </c:pt>
                <c:pt idx="13">
                  <c:v>13. a 14. plat</c:v>
                </c:pt>
              </c:strCache>
            </c:strRef>
          </c:cat>
          <c:val>
            <c:numRef>
              <c:f>List1!$B$2:$B$15</c:f>
              <c:numCache>
                <c:formatCode>0%</c:formatCode>
                <c:ptCount val="14"/>
                <c:pt idx="0">
                  <c:v>0.08</c:v>
                </c:pt>
                <c:pt idx="1">
                  <c:v>0.13</c:v>
                </c:pt>
                <c:pt idx="2">
                  <c:v>0.18</c:v>
                </c:pt>
                <c:pt idx="3">
                  <c:v>0.2</c:v>
                </c:pt>
                <c:pt idx="4">
                  <c:v>0.22</c:v>
                </c:pt>
                <c:pt idx="5">
                  <c:v>0.28000000000000003</c:v>
                </c:pt>
                <c:pt idx="6">
                  <c:v>0.28000000000000003</c:v>
                </c:pt>
                <c:pt idx="7">
                  <c:v>0.31</c:v>
                </c:pt>
                <c:pt idx="8">
                  <c:v>0.32</c:v>
                </c:pt>
                <c:pt idx="9">
                  <c:v>0.32</c:v>
                </c:pt>
                <c:pt idx="10">
                  <c:v>0.42</c:v>
                </c:pt>
                <c:pt idx="11">
                  <c:v>0.43</c:v>
                </c:pt>
                <c:pt idx="12">
                  <c:v>0.65</c:v>
                </c:pt>
                <c:pt idx="13">
                  <c:v>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45-44A6-8294-6E9A84E79B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6670424"/>
        <c:axId val="556670752"/>
      </c:barChart>
      <c:catAx>
        <c:axId val="5566704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cs-CZ"/>
          </a:p>
        </c:txPr>
        <c:crossAx val="556670752"/>
        <c:crosses val="autoZero"/>
        <c:auto val="1"/>
        <c:lblAlgn val="ctr"/>
        <c:lblOffset val="100"/>
        <c:noMultiLvlLbl val="0"/>
      </c:catAx>
      <c:valAx>
        <c:axId val="55667075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556670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rgbClr val="E7E6E6"/>
      </a:solidFill>
      <a:round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r>
              <a:rPr lang="cs-CZ" sz="1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Počet let v oboru</a:t>
            </a:r>
          </a:p>
        </c:rich>
      </c:tx>
      <c:layout>
        <c:manualLayout>
          <c:xMode val="edge"/>
          <c:yMode val="edge"/>
          <c:x val="0.33670357218271119"/>
          <c:y val="3.54482371771383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rgbClr val="004D64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23660931368259014"/>
          <c:y val="0.14318658275714477"/>
          <c:w val="0.58017739299032822"/>
          <c:h val="0.74603118610181673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Sloupec1</c:v>
                </c:pt>
              </c:strCache>
            </c:strRef>
          </c:tx>
          <c:dPt>
            <c:idx val="0"/>
            <c:bubble3D val="0"/>
            <c:spPr>
              <a:solidFill>
                <a:srgbClr val="004D6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702-4154-97EF-906611647FED}"/>
              </c:ext>
            </c:extLst>
          </c:dPt>
          <c:dPt>
            <c:idx val="1"/>
            <c:bubble3D val="0"/>
            <c:spPr>
              <a:solidFill>
                <a:srgbClr val="5FB7E5"/>
              </a:solidFill>
              <a:ln w="19050">
                <a:solidFill>
                  <a:schemeClr val="bg2">
                    <a:alpha val="84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702-4154-97EF-906611647FED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702-4154-97EF-906611647FED}"/>
              </c:ext>
            </c:extLst>
          </c:dPt>
          <c:dPt>
            <c:idx val="3"/>
            <c:bubble3D val="0"/>
            <c:spPr>
              <a:solidFill>
                <a:srgbClr val="B3A2C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702-4154-97EF-906611647FED}"/>
              </c:ext>
            </c:extLst>
          </c:dPt>
          <c:dPt>
            <c:idx val="4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702-4154-97EF-906611647FED}"/>
              </c:ext>
            </c:extLst>
          </c:dPt>
          <c:dLbls>
            <c:dLbl>
              <c:idx val="0"/>
              <c:layout>
                <c:manualLayout>
                  <c:x val="-2.1036124826151123E-2"/>
                  <c:y val="9.547063965815473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702-4154-97EF-906611647F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List1!$A$2:$A$6</c:f>
              <c:strCache>
                <c:ptCount val="5"/>
                <c:pt idx="0">
                  <c:v>méně než 1 rok</c:v>
                </c:pt>
                <c:pt idx="1">
                  <c:v>1-5 let</c:v>
                </c:pt>
                <c:pt idx="2">
                  <c:v> 6-10 let </c:v>
                </c:pt>
                <c:pt idx="3">
                  <c:v> 11-15 let </c:v>
                </c:pt>
                <c:pt idx="4">
                  <c:v>16 a více let</c:v>
                </c:pt>
              </c:strCache>
            </c:strRef>
          </c:cat>
          <c:val>
            <c:numRef>
              <c:f>List1!$B$2:$B$6</c:f>
              <c:numCache>
                <c:formatCode>0%</c:formatCode>
                <c:ptCount val="5"/>
                <c:pt idx="0">
                  <c:v>0.05</c:v>
                </c:pt>
                <c:pt idx="1">
                  <c:v>0.24</c:v>
                </c:pt>
                <c:pt idx="2">
                  <c:v>0.21</c:v>
                </c:pt>
                <c:pt idx="3">
                  <c:v>0.17</c:v>
                </c:pt>
                <c:pt idx="4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702-4154-97EF-906611647F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91047255124710358"/>
          <c:w val="0.99919979768907297"/>
          <c:h val="8.90810387020373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2"/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r>
              <a:rPr lang="cs-CZ" sz="1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Pozice</a:t>
            </a:r>
            <a:endParaRPr lang="cs-CZ" sz="1400" b="1" dirty="0">
              <a:solidFill>
                <a:srgbClr val="004D6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c:rich>
      </c:tx>
      <c:layout>
        <c:manualLayout>
          <c:xMode val="edge"/>
          <c:yMode val="edge"/>
          <c:x val="0.44527672515628941"/>
          <c:y val="6.271106432639704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rgbClr val="004D64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21940991624746153"/>
          <c:y val="9.7842248923111524E-2"/>
          <c:w val="0.62215024853665346"/>
          <c:h val="0.72694794683602226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Sloupec1</c:v>
                </c:pt>
              </c:strCache>
            </c:strRef>
          </c:tx>
          <c:dPt>
            <c:idx val="0"/>
            <c:bubble3D val="0"/>
            <c:spPr>
              <a:solidFill>
                <a:srgbClr val="004D6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BD2-4581-8184-519D486F9DF2}"/>
              </c:ext>
            </c:extLst>
          </c:dPt>
          <c:dPt>
            <c:idx val="1"/>
            <c:bubble3D val="0"/>
            <c:spPr>
              <a:solidFill>
                <a:srgbClr val="5FB7E5"/>
              </a:solidFill>
              <a:ln w="19050">
                <a:solidFill>
                  <a:schemeClr val="bg2">
                    <a:alpha val="84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BD2-4581-8184-519D486F9DF2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BD2-4581-8184-519D486F9DF2}"/>
              </c:ext>
            </c:extLst>
          </c:dPt>
          <c:dPt>
            <c:idx val="3"/>
            <c:bubble3D val="0"/>
            <c:spPr>
              <a:solidFill>
                <a:srgbClr val="B3A2C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B5C3-4A86-B9EE-B68BA59C3B11}"/>
              </c:ext>
            </c:extLst>
          </c:dPt>
          <c:dPt>
            <c:idx val="4"/>
            <c:bubble3D val="0"/>
            <c:spPr>
              <a:solidFill>
                <a:schemeClr val="bg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5C3-4A86-B9EE-B68BA59C3B11}"/>
              </c:ext>
            </c:extLst>
          </c:dPt>
          <c:dLbls>
            <c:dLbl>
              <c:idx val="0"/>
              <c:layout>
                <c:manualLayout>
                  <c:x val="-0.13345493926237925"/>
                  <c:y val="-5.328509829715715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defRPr>
                    </a:pPr>
                    <a:fld id="{2B2311DF-C14E-41FF-B898-5EB10B5F1D0C}" type="VALUE">
                      <a:rPr lang="en-US">
                        <a:solidFill>
                          <a:schemeClr val="bg1"/>
                        </a:solidFill>
                      </a:rPr>
                      <a:pPr>
                        <a:defRPr sz="120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defRPr>
                      </a:pPr>
                      <a:t>[HODNOTA]</a:t>
                    </a:fld>
                    <a:endParaRPr lang="cs-CZ"/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BD2-4581-8184-519D486F9DF2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BD2-4581-8184-519D486F9DF2}"/>
                </c:ext>
              </c:extLst>
            </c:dLbl>
            <c:dLbl>
              <c:idx val="2"/>
              <c:layout>
                <c:manualLayout>
                  <c:x val="6.0334222070320277E-2"/>
                  <c:y val="5.668119157564972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defRPr>
                    </a:pPr>
                    <a:fld id="{17F8D827-E119-4480-9909-30AC6F9CB25A}" type="VALUE">
                      <a:rPr lang="en-US">
                        <a:solidFill>
                          <a:schemeClr val="bg1"/>
                        </a:solidFill>
                      </a:rPr>
                      <a:pPr>
                        <a:defRPr sz="120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defRPr>
                      </a:pPr>
                      <a:t>[HODNOTA]</a:t>
                    </a:fld>
                    <a:endParaRPr lang="cs-CZ"/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2702778035863613E-2"/>
                      <c:h val="4.601493104424256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BD2-4581-8184-519D486F9DF2}"/>
                </c:ext>
              </c:extLst>
            </c:dLbl>
            <c:dLbl>
              <c:idx val="3"/>
              <c:layout>
                <c:manualLayout>
                  <c:x val="5.2989293504091046E-2"/>
                  <c:y val="6.219529210101452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5C3-4A86-B9EE-B68BA59C3B11}"/>
                </c:ext>
              </c:extLst>
            </c:dLbl>
            <c:dLbl>
              <c:idx val="4"/>
              <c:layout>
                <c:manualLayout>
                  <c:x val="2.9858729622772247E-2"/>
                  <c:y val="7.42936933465326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5C3-4A86-B9EE-B68BA59C3B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List1!$A$2:$A$6</c:f>
              <c:strCache>
                <c:ptCount val="5"/>
                <c:pt idx="0">
                  <c:v>liniový zaměstnanec</c:v>
                </c:pt>
                <c:pt idx="1">
                  <c:v>liniový manažer nebo střední manažer</c:v>
                </c:pt>
                <c:pt idx="2">
                  <c:v> top manažer </c:v>
                </c:pt>
                <c:pt idx="3">
                  <c:v>majitel/spolumajitel firmy/organizace</c:v>
                </c:pt>
                <c:pt idx="4">
                  <c:v>jiná</c:v>
                </c:pt>
              </c:strCache>
            </c:strRef>
          </c:cat>
          <c:val>
            <c:numRef>
              <c:f>List1!$B$2:$B$6</c:f>
              <c:numCache>
                <c:formatCode>0%</c:formatCode>
                <c:ptCount val="5"/>
                <c:pt idx="0">
                  <c:v>0.75</c:v>
                </c:pt>
                <c:pt idx="1">
                  <c:v>0.13</c:v>
                </c:pt>
                <c:pt idx="2">
                  <c:v>0.03</c:v>
                </c:pt>
                <c:pt idx="3">
                  <c:v>0.03</c:v>
                </c:pt>
                <c:pt idx="4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BD2-4581-8184-519D486F9D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8907207336639329"/>
          <c:w val="0.67269655513433324"/>
          <c:h val="0.208170967337056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2"/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r>
              <a:rPr lang="cs-CZ" sz="1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Velikost</a:t>
            </a:r>
            <a:r>
              <a:rPr lang="cs-CZ" sz="1600" b="1" baseline="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firmy</a:t>
            </a:r>
            <a:endParaRPr lang="cs-CZ" sz="1600" b="1" dirty="0">
              <a:solidFill>
                <a:srgbClr val="004D6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c:rich>
      </c:tx>
      <c:layout>
        <c:manualLayout>
          <c:xMode val="edge"/>
          <c:yMode val="edge"/>
          <c:x val="0.32898235190666436"/>
          <c:y val="2.5660430212586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rgbClr val="004D64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783746150834207"/>
          <c:y val="0.13519991729772698"/>
          <c:w val="0.6172317778500418"/>
          <c:h val="0.70729051431070156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Sloupec1</c:v>
                </c:pt>
              </c:strCache>
            </c:strRef>
          </c:tx>
          <c:dPt>
            <c:idx val="0"/>
            <c:bubble3D val="0"/>
            <c:spPr>
              <a:solidFill>
                <a:srgbClr val="004D6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C18-4F78-A913-83E9D97EF784}"/>
              </c:ext>
            </c:extLst>
          </c:dPt>
          <c:dPt>
            <c:idx val="1"/>
            <c:bubble3D val="0"/>
            <c:spPr>
              <a:solidFill>
                <a:srgbClr val="5FB7E5"/>
              </a:solidFill>
              <a:ln w="19050">
                <a:solidFill>
                  <a:schemeClr val="bg2">
                    <a:alpha val="84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C18-4F78-A913-83E9D97EF784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C18-4F78-A913-83E9D97EF784}"/>
              </c:ext>
            </c:extLst>
          </c:dPt>
          <c:dPt>
            <c:idx val="3"/>
            <c:bubble3D val="0"/>
            <c:spPr>
              <a:solidFill>
                <a:srgbClr val="B3A2C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C18-4F78-A913-83E9D97EF784}"/>
              </c:ext>
            </c:extLst>
          </c:dPt>
          <c:dPt>
            <c:idx val="4"/>
            <c:bubble3D val="0"/>
            <c:spPr>
              <a:solidFill>
                <a:schemeClr val="bg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C18-4F78-A913-83E9D97EF784}"/>
              </c:ext>
            </c:extLst>
          </c:dPt>
          <c:dLbls>
            <c:dLbl>
              <c:idx val="0"/>
              <c:layout>
                <c:manualLayout>
                  <c:x val="-5.5385707366671748E-2"/>
                  <c:y val="0.1179767527839574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C18-4F78-A913-83E9D97EF7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List1!$A$2:$A$6</c:f>
              <c:strCache>
                <c:ptCount val="5"/>
                <c:pt idx="0">
                  <c:v>0-10 zaměstnanců</c:v>
                </c:pt>
                <c:pt idx="1">
                  <c:v>11-50 zaměstnanců</c:v>
                </c:pt>
                <c:pt idx="2">
                  <c:v>51-250 zaměstnanců</c:v>
                </c:pt>
                <c:pt idx="3">
                  <c:v> 251 a více </c:v>
                </c:pt>
                <c:pt idx="4">
                  <c:v>nevím, nechci uvést</c:v>
                </c:pt>
              </c:strCache>
            </c:strRef>
          </c:cat>
          <c:val>
            <c:numRef>
              <c:f>List1!$B$2:$B$6</c:f>
              <c:numCache>
                <c:formatCode>0%</c:formatCode>
                <c:ptCount val="5"/>
                <c:pt idx="0">
                  <c:v>0.24</c:v>
                </c:pt>
                <c:pt idx="1">
                  <c:v>0.26</c:v>
                </c:pt>
                <c:pt idx="2">
                  <c:v>0.2</c:v>
                </c:pt>
                <c:pt idx="3">
                  <c:v>0.23</c:v>
                </c:pt>
                <c:pt idx="4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C18-4F78-A913-83E9D97EF7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1933941386629644E-3"/>
          <c:y val="0.87143313993537375"/>
          <c:w val="0.97957146480877522"/>
          <c:h val="0.128120644375401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2"/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5333405572231983"/>
          <c:y val="1.3126096450747056E-2"/>
          <c:w val="0.43463988499274375"/>
          <c:h val="0.9508073569366790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podíl</c:v>
                </c:pt>
              </c:strCache>
            </c:strRef>
          </c:tx>
          <c:spPr>
            <a:solidFill>
              <a:srgbClr val="004D6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BF040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D99-4E4A-860B-FC5197D1005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List1!$A$2:$A$11</c:f>
              <c:strCache>
                <c:ptCount val="10"/>
                <c:pt idx="0">
                  <c:v>nic mě ke vzdělávaní nemotivuje</c:v>
                </c:pt>
                <c:pt idx="1">
                  <c:v>vzdělání je u nás zaměstnanecká výhoda (benefit)</c:v>
                </c:pt>
                <c:pt idx="2">
                  <c:v>rekvalifikace, možnost získání jiné pozice</c:v>
                </c:pt>
                <c:pt idx="3">
                  <c:v>uznání nadřízeného/kolegů</c:v>
                </c:pt>
                <c:pt idx="4">
                  <c:v>legislativní povinnost – školení je nutné ze zákona</c:v>
                </c:pt>
                <c:pt idx="5">
                  <c:v>nařízení nadřízeného</c:v>
                </c:pt>
                <c:pt idx="6">
                  <c:v>karierní růst</c:v>
                </c:pt>
                <c:pt idx="7">
                  <c:v>možnost vyššího platového ohodnocení</c:v>
                </c:pt>
                <c:pt idx="8">
                  <c:v>seberozvoj</c:v>
                </c:pt>
                <c:pt idx="9">
                  <c:v>zvýšení odbornosti (zdokonalení znalostí a dovedností)</c:v>
                </c:pt>
              </c:strCache>
            </c:strRef>
          </c:cat>
          <c:val>
            <c:numRef>
              <c:f>List1!$B$2:$B$11</c:f>
              <c:numCache>
                <c:formatCode>0%</c:formatCode>
                <c:ptCount val="10"/>
                <c:pt idx="0">
                  <c:v>0.05</c:v>
                </c:pt>
                <c:pt idx="1">
                  <c:v>0.08</c:v>
                </c:pt>
                <c:pt idx="2">
                  <c:v>0.11</c:v>
                </c:pt>
                <c:pt idx="3">
                  <c:v>0.11</c:v>
                </c:pt>
                <c:pt idx="4">
                  <c:v>0.18</c:v>
                </c:pt>
                <c:pt idx="5">
                  <c:v>0.23</c:v>
                </c:pt>
                <c:pt idx="6">
                  <c:v>0.25</c:v>
                </c:pt>
                <c:pt idx="7">
                  <c:v>0.37</c:v>
                </c:pt>
                <c:pt idx="8">
                  <c:v>0.55000000000000004</c:v>
                </c:pt>
                <c:pt idx="9">
                  <c:v>0.64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99-4E4A-860B-FC5197D100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6670424"/>
        <c:axId val="556670752"/>
      </c:barChart>
      <c:catAx>
        <c:axId val="5566704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cs-CZ"/>
          </a:p>
        </c:txPr>
        <c:crossAx val="556670752"/>
        <c:crosses val="autoZero"/>
        <c:auto val="1"/>
        <c:lblAlgn val="ctr"/>
        <c:lblOffset val="100"/>
        <c:noMultiLvlLbl val="0"/>
      </c:catAx>
      <c:valAx>
        <c:axId val="55667075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556670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rgbClr val="E7E6E6"/>
      </a:solidFill>
      <a:round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r>
              <a:rPr lang="cs-CZ" sz="18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Forma</a:t>
            </a:r>
            <a:endParaRPr lang="en-US" sz="1800" b="1" dirty="0">
              <a:solidFill>
                <a:srgbClr val="004D6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rgbClr val="004D64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20771537495451911"/>
          <c:y val="0.10622991634356367"/>
          <c:w val="0.55344236080165299"/>
          <c:h val="0.68537007117727111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Sloupec1</c:v>
                </c:pt>
              </c:strCache>
            </c:strRef>
          </c:tx>
          <c:dPt>
            <c:idx val="0"/>
            <c:bubble3D val="0"/>
            <c:spPr>
              <a:solidFill>
                <a:srgbClr val="004D6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963-4F68-AC95-A5E22B316397}"/>
              </c:ext>
            </c:extLst>
          </c:dPt>
          <c:dPt>
            <c:idx val="1"/>
            <c:bubble3D val="0"/>
            <c:spPr>
              <a:solidFill>
                <a:srgbClr val="5FB7E5"/>
              </a:solidFill>
              <a:ln w="19050">
                <a:solidFill>
                  <a:schemeClr val="bg2">
                    <a:alpha val="84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963-4F68-AC95-A5E22B316397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963-4F68-AC95-A5E22B316397}"/>
              </c:ext>
            </c:extLst>
          </c:dPt>
          <c:dPt>
            <c:idx val="3"/>
            <c:bubble3D val="0"/>
            <c:spPr>
              <a:solidFill>
                <a:srgbClr val="B3A2C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963-4F68-AC95-A5E22B316397}"/>
              </c:ext>
            </c:extLst>
          </c:dPt>
          <c:dLbls>
            <c:dLbl>
              <c:idx val="0"/>
              <c:layout>
                <c:manualLayout>
                  <c:x val="-9.4893462192738073E-2"/>
                  <c:y val="8.3770233560228821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963-4F68-AC95-A5E22B316397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963-4F68-AC95-A5E22B316397}"/>
                </c:ext>
              </c:extLst>
            </c:dLbl>
            <c:dLbl>
              <c:idx val="2"/>
              <c:layout>
                <c:manualLayout>
                  <c:x val="0.12435660811936497"/>
                  <c:y val="-1.0532461358720293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963-4F68-AC95-A5E22B316397}"/>
                </c:ext>
              </c:extLst>
            </c:dLbl>
            <c:dLbl>
              <c:idx val="3"/>
              <c:layout>
                <c:manualLayout>
                  <c:x val="8.1679742721716422E-2"/>
                  <c:y val="6.8856862441241798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963-4F68-AC95-A5E22B3163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4"/>
                <c:pt idx="0">
                  <c:v>prezenčně ve firmě/organizaci</c:v>
                </c:pt>
                <c:pt idx="1">
                  <c:v>online (e-learning, webináře)</c:v>
                </c:pt>
                <c:pt idx="2">
                  <c:v>prezenčně mimo firmu/organizaci u externí organizace</c:v>
                </c:pt>
                <c:pt idx="3">
                  <c:v>výjezdní mimo svou organizaci (hotel, penzion apod.)</c:v>
                </c:pt>
              </c:strCache>
            </c:strRef>
          </c:cat>
          <c:val>
            <c:numRef>
              <c:f>List1!$B$2:$B$5</c:f>
              <c:numCache>
                <c:formatCode>0%</c:formatCode>
                <c:ptCount val="4"/>
                <c:pt idx="0">
                  <c:v>0.38</c:v>
                </c:pt>
                <c:pt idx="1">
                  <c:v>0.27</c:v>
                </c:pt>
                <c:pt idx="2">
                  <c:v>0.21</c:v>
                </c:pt>
                <c:pt idx="3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963-4F68-AC95-A5E22B3163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9393365691837714"/>
          <c:w val="0.91671584423869856"/>
          <c:h val="0.206066406211994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2"/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r>
              <a:rPr lang="cs-CZ" sz="18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Struktura</a:t>
            </a:r>
            <a:endParaRPr lang="en-US" sz="1800" b="1" dirty="0">
              <a:solidFill>
                <a:srgbClr val="004D6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rgbClr val="004D64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23131793997308109"/>
          <c:y val="0.11272521952334702"/>
          <c:w val="0.54295233190451442"/>
          <c:h val="0.67237946481770461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Sloupec1</c:v>
                </c:pt>
              </c:strCache>
            </c:strRef>
          </c:tx>
          <c:dPt>
            <c:idx val="0"/>
            <c:bubble3D val="0"/>
            <c:spPr>
              <a:solidFill>
                <a:srgbClr val="004D6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570-4993-A35A-B50EB0CB44F6}"/>
              </c:ext>
            </c:extLst>
          </c:dPt>
          <c:dPt>
            <c:idx val="1"/>
            <c:bubble3D val="0"/>
            <c:spPr>
              <a:solidFill>
                <a:srgbClr val="5FB7E5"/>
              </a:solidFill>
              <a:ln w="19050">
                <a:solidFill>
                  <a:schemeClr val="bg2">
                    <a:alpha val="84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570-4993-A35A-B50EB0CB44F6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570-4993-A35A-B50EB0CB44F6}"/>
              </c:ext>
            </c:extLst>
          </c:dPt>
          <c:dPt>
            <c:idx val="3"/>
            <c:bubble3D val="0"/>
            <c:spPr>
              <a:solidFill>
                <a:srgbClr val="B3A2C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570-4993-A35A-B50EB0CB44F6}"/>
              </c:ext>
            </c:extLst>
          </c:dPt>
          <c:dPt>
            <c:idx val="4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570-4993-A35A-B50EB0CB44F6}"/>
              </c:ext>
            </c:extLst>
          </c:dPt>
          <c:dLbls>
            <c:dLbl>
              <c:idx val="4"/>
              <c:layout>
                <c:manualLayout>
                  <c:x val="3.5861031070722207E-2"/>
                  <c:y val="7.752211852082260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570-4993-A35A-B50EB0CB44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cs-CZ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List1!$A$2:$A$6</c:f>
              <c:strCache>
                <c:ptCount val="5"/>
                <c:pt idx="0">
                  <c:v>jednodenní moduly (8 hodin)</c:v>
                </c:pt>
                <c:pt idx="1">
                  <c:v>dvoudenní moduly (2x8 hodin)</c:v>
                </c:pt>
                <c:pt idx="2">
                  <c:v>půldenní bloky (4 hodiny)</c:v>
                </c:pt>
                <c:pt idx="3">
                  <c:v>konzultace (1 hodina)</c:v>
                </c:pt>
                <c:pt idx="4">
                  <c:v>vícedenní bloky (40 hodin)</c:v>
                </c:pt>
              </c:strCache>
            </c:strRef>
          </c:cat>
          <c:val>
            <c:numRef>
              <c:f>List1!$B$2:$B$6</c:f>
              <c:numCache>
                <c:formatCode>0%</c:formatCode>
                <c:ptCount val="5"/>
                <c:pt idx="0">
                  <c:v>0.31</c:v>
                </c:pt>
                <c:pt idx="1">
                  <c:v>0.15</c:v>
                </c:pt>
                <c:pt idx="2">
                  <c:v>0.31</c:v>
                </c:pt>
                <c:pt idx="3">
                  <c:v>0.15</c:v>
                </c:pt>
                <c:pt idx="4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570-4993-A35A-B50EB0CB44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8452682785675643"/>
          <c:w val="0.55417377187160699"/>
          <c:h val="0.215473172143243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2"/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8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18EEF-5187-43AC-AB22-84E7E48D8B8B}" type="datetimeFigureOut">
              <a:rPr lang="cs-CZ" smtClean="0"/>
              <a:t>31.01.2024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FD430D-5FB0-4F50-84D3-934AF447AA3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0334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FD430D-5FB0-4F50-84D3-934AF447AA33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122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988D0F-6CE2-5D93-4233-B151C06F1E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794C4E1-8C5E-5F19-61E8-AB5E2F09F1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CA7E37-BEFC-41CB-484F-34A9A9E89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6726-C28F-4A86-BC90-C28E11F9C84A}" type="datetime1">
              <a:rPr lang="cs-CZ" smtClean="0"/>
              <a:t>31.01.2024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E46656-642C-C78A-24E4-EFECB9B0D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87B186-E46C-35AA-676C-DBA803C97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8B-855E-40EC-9060-16C607015C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6965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B0FD24-FAAA-1FB3-12E0-1824325AB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F92623B-2363-6A27-F619-0AF7FF7F9C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95E787-0F3A-9A2E-0C53-E53EA9F19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8626E-CE6A-4E55-BE45-A7D536A7A874}" type="datetime1">
              <a:rPr lang="cs-CZ" smtClean="0"/>
              <a:t>31.01.2024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24D5742-30B6-EB87-3C5A-539D8D3D3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5259DB-7AFF-93B8-351C-ECC4201A9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8B-855E-40EC-9060-16C607015C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029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33B4793-8DA9-D8FB-95BC-7A0C573D2A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64D5863-1798-F169-A12C-6385BAB56C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AC8C01-DE81-A06A-21C4-09C77DE3B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E523-768D-4CD6-9570-4ECD8DFEFD46}" type="datetime1">
              <a:rPr lang="cs-CZ" smtClean="0"/>
              <a:t>31.01.2024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BEEB14-D51D-50B7-74F9-ABF6D001E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657D161-F859-F7AD-52D6-7D0C0FDC6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8B-855E-40EC-9060-16C607015C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1368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7B44FA-B506-419B-3ABA-C368F408F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2BBC86-8869-4CA3-4FB8-3EE6469F8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DF2BD6-8198-ADC5-1ADD-178D9F782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60A4A-3DAC-4EBC-B2B3-A44FEB9D6A2C}" type="datetime1">
              <a:rPr lang="cs-CZ" smtClean="0"/>
              <a:t>31.01.2024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8AAB651-D96E-0E88-B7F7-1DBFE9DC3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CCD358F-F4E7-F2C5-F4DB-6A5FEB5CB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8B-855E-40EC-9060-16C607015C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8301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16CEBF-1C9C-A73F-D964-1C4F54F20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C357F8A-768C-BD9F-41F0-539B68FE1D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62F031A-C382-4AC2-54B0-8EB95230B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6586-CEA5-43B6-9517-D010347F293C}" type="datetime1">
              <a:rPr lang="cs-CZ" smtClean="0"/>
              <a:t>31.01.2024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FBB6DC-5051-A2FF-A58B-57376FAC7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75CC1D-B824-33AD-CCF4-1B451A425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8B-855E-40EC-9060-16C607015C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754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43790D-A189-59A9-3FF8-CF3970505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DF5F07-B5CE-4DF5-9585-DCD7AD870D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595636A-5159-2B2F-61BC-53774BEDEA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6483382-EBC7-E190-B854-7F208368B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7FE1-F2D4-45D8-8C18-B6A7AA4FAC71}" type="datetime1">
              <a:rPr lang="cs-CZ" smtClean="0"/>
              <a:t>31.01.2024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8B819E6-569E-6529-58B4-47F2AA652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A6F2F95-F45C-A62B-AD96-C5FED0FC4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8B-855E-40EC-9060-16C607015C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9203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D53C0E-AAC6-B6B8-75DA-FCF792208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EAC8187-CA76-CE34-B45C-A6C1A9373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F6DFF92-81C5-3F9E-9D96-34322AB51D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D62AB64-5556-D3E6-E4DD-4FDAC6875B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F74799F-3DB8-9A04-9F00-15B4F0D616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05227A8-638C-3F61-282D-329CEAF80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E032-DE1D-4486-B6BD-33034681AFD1}" type="datetime1">
              <a:rPr lang="cs-CZ" smtClean="0"/>
              <a:t>31.01.2024</a:t>
            </a:fld>
            <a:endParaRPr lang="cs-CZ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F2E9F6B-2A7F-2863-12DB-062FB27E0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501010A-DCC6-896F-9512-5AD6A03C0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8B-855E-40EC-9060-16C607015C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4067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FBF2DA-5E99-1AD8-F8C9-0E4CD844E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146D7DC-AA33-7421-B2D9-00A62415E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EBCF7-4EE6-4514-B5ED-74A27B9C2A4F}" type="datetime1">
              <a:rPr lang="cs-CZ" smtClean="0"/>
              <a:t>31.01.2024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0DB34B8-0B44-E042-54E2-A55A1B108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3E07553-CF4C-87BC-5B5A-D4CA7C9A6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8B-855E-40EC-9060-16C607015C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4877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4D36A6D-6F15-A90C-4458-02B09772E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52B5-C9B6-4BE5-991C-1717CA2BF36F}" type="datetime1">
              <a:rPr lang="cs-CZ" smtClean="0"/>
              <a:t>31.01.2024</a:t>
            </a:fld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FF4DC34-E980-C9DA-ECEC-BE81CBDB2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D4DA31D-1543-573D-C3DC-0A23A532A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8B-855E-40EC-9060-16C607015C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8219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0295C6-0260-8EA1-4D01-14C1DA2EA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709395-07D8-3488-C30B-3E13F9537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2AF2D3D-B714-E980-8699-BE05E8C51A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44EA226-D6F2-A086-70AC-7060CD192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9E46C-48F5-4383-9DB9-3E8C56DE15D9}" type="datetime1">
              <a:rPr lang="cs-CZ" smtClean="0"/>
              <a:t>31.01.2024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3FAC177-20F6-EBC5-E09D-4410096F1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4E66982-5302-CAE4-8024-46B90C60A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8B-855E-40EC-9060-16C607015C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6980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57C218-1987-6CB8-0A2E-C87B6A560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DC38FE2-FB92-FBF1-29C1-C98378BD03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AC9A685-9B17-EBE5-4A44-473563624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AB9E529-092A-1F23-9AF3-FF1645EA8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6FDFC-5BA9-4E9F-A8FA-C386E4B40038}" type="datetime1">
              <a:rPr lang="cs-CZ" smtClean="0"/>
              <a:t>31.01.2024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05B84F9-F271-0012-ECD9-2F1FEA373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24DCE58-BF72-ECE5-AB3C-3DCC499C1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8B-855E-40EC-9060-16C607015C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3346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782053B-ED0D-9351-3329-527CC9FBD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D7F13C2-067F-3707-2030-F240343B2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80C19C6-78E1-F2F9-9B03-2D94912819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A3255-F6F4-4058-9E2C-034FAF33DF05}" type="datetime1">
              <a:rPr lang="cs-CZ" smtClean="0"/>
              <a:t>31.01.2024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54315D-BFCF-F957-33FD-B844136918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52D383-BB52-2B95-C3F2-41BC46B255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E498B-855E-40EC-9060-16C607015C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3401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union.cz/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app.powerbi.com/view?r=eyJrIjoiMWI1NzMwMjItMzc0My00YzMwLTk2ZTItZTc3MDU2NTUxNDc1IiwidCI6IjZmNzFhNzdkLTExZmQtNDU5YS04M2U2LTUzZjI5NWIwMTlmNyIsImMiOjl9&amp;pageName=ReportSection" TargetMode="External"/><Relationship Id="rId4" Type="http://schemas.openxmlformats.org/officeDocument/2006/relationships/hyperlink" Target="https://www.inboox.cz/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6">
            <a:extLst>
              <a:ext uri="{FF2B5EF4-FFF2-40B4-BE49-F238E27FC236}">
                <a16:creationId xmlns:a16="http://schemas.microsoft.com/office/drawing/2014/main" id="{3D37BC86-EB17-FA0F-9EA2-D0BDABB213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7641" y="2321390"/>
            <a:ext cx="7596423" cy="2490657"/>
          </a:xfrm>
        </p:spPr>
        <p:txBody>
          <a:bodyPr>
            <a:normAutofit fontScale="90000"/>
          </a:bodyPr>
          <a:lstStyle/>
          <a:p>
            <a:pPr algn="l"/>
            <a:r>
              <a:rPr lang="cs-CZ" sz="44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Rozvoj a vzdělávání </a:t>
            </a:r>
            <a:br>
              <a:rPr lang="cs-CZ" sz="44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44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 pohledu zaměstnanců </a:t>
            </a:r>
            <a:br>
              <a:rPr lang="cs-CZ" sz="44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44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 Moravskoslezském kraji </a:t>
            </a: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F842C648-A0F2-3CE7-7720-FED6FA034474}"/>
              </a:ext>
            </a:extLst>
          </p:cNvPr>
          <p:cNvSpPr/>
          <p:nvPr/>
        </p:nvSpPr>
        <p:spPr>
          <a:xfrm>
            <a:off x="0" y="6662420"/>
            <a:ext cx="12192000" cy="195580"/>
          </a:xfrm>
          <a:prstGeom prst="rect">
            <a:avLst/>
          </a:prstGeom>
          <a:solidFill>
            <a:srgbClr val="004D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Nadpis 6">
            <a:extLst>
              <a:ext uri="{FF2B5EF4-FFF2-40B4-BE49-F238E27FC236}">
                <a16:creationId xmlns:a16="http://schemas.microsoft.com/office/drawing/2014/main" id="{B8CF663E-2246-3764-CD49-A96E5265A7B2}"/>
              </a:ext>
            </a:extLst>
          </p:cNvPr>
          <p:cNvSpPr txBox="1">
            <a:spLocks/>
          </p:cNvSpPr>
          <p:nvPr/>
        </p:nvSpPr>
        <p:spPr>
          <a:xfrm>
            <a:off x="957642" y="4852219"/>
            <a:ext cx="7596423" cy="71618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Závěrečná zpráva, listopad 2023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2C12524-AB2D-6767-2383-216600BA5DE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944" t="43265" r="47423" b="44898"/>
          <a:stretch/>
        </p:blipFill>
        <p:spPr>
          <a:xfrm>
            <a:off x="8579441" y="561483"/>
            <a:ext cx="2710903" cy="677726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091408AA-25BA-00D1-CBAB-CF4CF58FF53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2" t="32689" r="4165" b="31306"/>
          <a:stretch/>
        </p:blipFill>
        <p:spPr bwMode="auto">
          <a:xfrm>
            <a:off x="901656" y="561483"/>
            <a:ext cx="3207244" cy="73079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AD23E8F1-A468-9516-08DD-EFDE706F55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0746" y="717633"/>
            <a:ext cx="2586848" cy="4975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0453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6">
            <a:extLst>
              <a:ext uri="{FF2B5EF4-FFF2-40B4-BE49-F238E27FC236}">
                <a16:creationId xmlns:a16="http://schemas.microsoft.com/office/drawing/2014/main" id="{3D37BC86-EB17-FA0F-9EA2-D0BDABB21311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Obvyklé motivace zaměstnanců </a:t>
            </a:r>
            <a:br>
              <a:rPr lang="cs-CZ" sz="3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3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 dalšímu vzdělávání</a:t>
            </a: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F842C648-A0F2-3CE7-7720-FED6FA034474}"/>
              </a:ext>
            </a:extLst>
          </p:cNvPr>
          <p:cNvSpPr/>
          <p:nvPr/>
        </p:nvSpPr>
        <p:spPr>
          <a:xfrm>
            <a:off x="0" y="6671388"/>
            <a:ext cx="12192000" cy="186612"/>
          </a:xfrm>
          <a:prstGeom prst="rect">
            <a:avLst/>
          </a:prstGeom>
          <a:solidFill>
            <a:srgbClr val="004D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Zástupný symbol pro číslo snímku 13">
            <a:extLst>
              <a:ext uri="{FF2B5EF4-FFF2-40B4-BE49-F238E27FC236}">
                <a16:creationId xmlns:a16="http://schemas.microsoft.com/office/drawing/2014/main" id="{528D0F48-EB30-C9AB-7C2C-E2D2340D4673}"/>
              </a:ext>
            </a:extLst>
          </p:cNvPr>
          <p:cNvSpPr txBox="1">
            <a:spLocks/>
          </p:cNvSpPr>
          <p:nvPr/>
        </p:nvSpPr>
        <p:spPr>
          <a:xfrm>
            <a:off x="604835" y="6301987"/>
            <a:ext cx="4667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E6CC38-644B-4A2F-B018-75EC3AE8591A}" type="slidenum">
              <a:rPr lang="cs-CZ" smtClean="0">
                <a:latin typeface="Verdana" panose="020B0604030504040204" pitchFamily="34" charset="0"/>
                <a:ea typeface="Verdana" panose="020B0604030504040204" pitchFamily="34" charset="0"/>
              </a:rPr>
              <a:pPr/>
              <a:t>10</a:t>
            </a:fld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2" name="Graf 1">
            <a:extLst>
              <a:ext uri="{FF2B5EF4-FFF2-40B4-BE49-F238E27FC236}">
                <a16:creationId xmlns:a16="http://schemas.microsoft.com/office/drawing/2014/main" id="{C768E4F5-57C2-B429-EC6C-4F2A337D47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0639279"/>
              </p:ext>
            </p:extLst>
          </p:nvPr>
        </p:nvGraphicFramePr>
        <p:xfrm>
          <a:off x="943896" y="2474895"/>
          <a:ext cx="10508298" cy="3514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ástupný text 1">
            <a:extLst>
              <a:ext uri="{FF2B5EF4-FFF2-40B4-BE49-F238E27FC236}">
                <a16:creationId xmlns:a16="http://schemas.microsoft.com/office/drawing/2014/main" id="{7ABDA5F9-BC75-5A5C-091C-FA5A857F4842}"/>
              </a:ext>
            </a:extLst>
          </p:cNvPr>
          <p:cNvSpPr txBox="1">
            <a:spLocks/>
          </p:cNvSpPr>
          <p:nvPr/>
        </p:nvSpPr>
        <p:spPr>
          <a:xfrm>
            <a:off x="838198" y="1837423"/>
            <a:ext cx="10818183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cs-CZ" sz="18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18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Zaměstnance k dalšímu vzdělávání motivuje především zvýšení odbornosti a seberozvoj.</a:t>
            </a:r>
          </a:p>
        </p:txBody>
      </p:sp>
      <p:sp>
        <p:nvSpPr>
          <p:cNvPr id="6" name="Zástupný text 1">
            <a:extLst>
              <a:ext uri="{FF2B5EF4-FFF2-40B4-BE49-F238E27FC236}">
                <a16:creationId xmlns:a16="http://schemas.microsoft.com/office/drawing/2014/main" id="{F7ADE7D8-8155-3841-56C8-22A0ADDC247B}"/>
              </a:ext>
            </a:extLst>
          </p:cNvPr>
          <p:cNvSpPr txBox="1">
            <a:spLocks/>
          </p:cNvSpPr>
          <p:nvPr/>
        </p:nvSpPr>
        <p:spPr>
          <a:xfrm>
            <a:off x="1071561" y="6342090"/>
            <a:ext cx="10818183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cs-CZ" sz="1100" i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Otázka: Co Vás obvykle motivuje k dalšímu vzdělávání? Můžete vybrat více odpovědí.</a:t>
            </a:r>
          </a:p>
        </p:txBody>
      </p:sp>
    </p:spTree>
    <p:extLst>
      <p:ext uri="{BB962C8B-B14F-4D97-AF65-F5344CB8AC3E}">
        <p14:creationId xmlns:p14="http://schemas.microsoft.com/office/powerpoint/2010/main" val="2905768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6">
            <a:extLst>
              <a:ext uri="{FF2B5EF4-FFF2-40B4-BE49-F238E27FC236}">
                <a16:creationId xmlns:a16="http://schemas.microsoft.com/office/drawing/2014/main" id="{3D37BC86-EB17-FA0F-9EA2-D0BDABB21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246361"/>
            <a:ext cx="10508227" cy="1325563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Preferovaná forma a struktura vzdělávání </a:t>
            </a:r>
            <a:br>
              <a:rPr lang="cs-CZ" sz="3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cs-CZ" sz="3600" b="1" dirty="0">
              <a:solidFill>
                <a:srgbClr val="004D6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F842C648-A0F2-3CE7-7720-FED6FA034474}"/>
              </a:ext>
            </a:extLst>
          </p:cNvPr>
          <p:cNvSpPr/>
          <p:nvPr/>
        </p:nvSpPr>
        <p:spPr>
          <a:xfrm>
            <a:off x="0" y="6671388"/>
            <a:ext cx="12192000" cy="186612"/>
          </a:xfrm>
          <a:prstGeom prst="rect">
            <a:avLst/>
          </a:prstGeom>
          <a:solidFill>
            <a:srgbClr val="004D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Zástupný symbol pro číslo snímku 13">
            <a:extLst>
              <a:ext uri="{FF2B5EF4-FFF2-40B4-BE49-F238E27FC236}">
                <a16:creationId xmlns:a16="http://schemas.microsoft.com/office/drawing/2014/main" id="{528D0F48-EB30-C9AB-7C2C-E2D2340D4673}"/>
              </a:ext>
            </a:extLst>
          </p:cNvPr>
          <p:cNvSpPr txBox="1">
            <a:spLocks/>
          </p:cNvSpPr>
          <p:nvPr/>
        </p:nvSpPr>
        <p:spPr>
          <a:xfrm>
            <a:off x="604835" y="6301987"/>
            <a:ext cx="4667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E6CC38-644B-4A2F-B018-75EC3AE8591A}" type="slidenum">
              <a:rPr lang="cs-CZ" smtClean="0">
                <a:latin typeface="Verdana" panose="020B0604030504040204" pitchFamily="34" charset="0"/>
                <a:ea typeface="Verdana" panose="020B0604030504040204" pitchFamily="34" charset="0"/>
              </a:rPr>
              <a:pPr/>
              <a:t>11</a:t>
            </a:fld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C5DC6030-EFA2-303F-FE82-D8482C1B44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4721474"/>
              </p:ext>
            </p:extLst>
          </p:nvPr>
        </p:nvGraphicFramePr>
        <p:xfrm>
          <a:off x="1071561" y="2180971"/>
          <a:ext cx="4842694" cy="3910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E40B1020-365E-F52B-F54B-9B912AA809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89205902"/>
              </p:ext>
            </p:extLst>
          </p:nvPr>
        </p:nvGraphicFramePr>
        <p:xfrm>
          <a:off x="6095999" y="2180971"/>
          <a:ext cx="4842694" cy="3910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Zástupný text 1">
            <a:extLst>
              <a:ext uri="{FF2B5EF4-FFF2-40B4-BE49-F238E27FC236}">
                <a16:creationId xmlns:a16="http://schemas.microsoft.com/office/drawing/2014/main" id="{DAD8C0BC-F79B-C896-0483-F1A22E9F13D1}"/>
              </a:ext>
            </a:extLst>
          </p:cNvPr>
          <p:cNvSpPr txBox="1">
            <a:spLocks/>
          </p:cNvSpPr>
          <p:nvPr/>
        </p:nvSpPr>
        <p:spPr>
          <a:xfrm>
            <a:off x="1071561" y="6346787"/>
            <a:ext cx="10818183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cs-CZ" sz="1100" i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Otázka: Jakou formu vzdělávaní preferujete? Jakou strukturu výuky preferujete? (můžete zvolit více možností)</a:t>
            </a:r>
          </a:p>
          <a:p>
            <a:pPr marL="0" indent="0">
              <a:lnSpc>
                <a:spcPct val="110000"/>
              </a:lnSpc>
              <a:buNone/>
            </a:pPr>
            <a:endParaRPr lang="cs-CZ" sz="1100" i="1" dirty="0">
              <a:solidFill>
                <a:srgbClr val="004D6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A09B6290-D7D4-E679-45F1-D15F5D43E75A}"/>
              </a:ext>
            </a:extLst>
          </p:cNvPr>
          <p:cNvSpPr txBox="1"/>
          <p:nvPr/>
        </p:nvSpPr>
        <p:spPr>
          <a:xfrm>
            <a:off x="991601" y="1233348"/>
            <a:ext cx="10508227" cy="7371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lnSpc>
                <a:spcPct val="110000"/>
              </a:lnSpc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Největší zájem projevili zaměstnanci o nevýjezdní </a:t>
            </a:r>
            <a:r>
              <a:rPr lang="cs-CZ" sz="1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prezenční formu vzdělávání </a:t>
            </a: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(59 %). </a:t>
            </a:r>
          </a:p>
          <a:p>
            <a:pPr marL="228600" indent="-228600">
              <a:lnSpc>
                <a:spcPct val="110000"/>
              </a:lnSpc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Časově zaměstnancům nejvíce </a:t>
            </a:r>
            <a:r>
              <a:rPr lang="cs-CZ" sz="1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vyhovují jednodenní a půldenní bloky </a:t>
            </a: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(shodně 31%). </a:t>
            </a:r>
          </a:p>
        </p:txBody>
      </p:sp>
    </p:spTree>
    <p:extLst>
      <p:ext uri="{BB962C8B-B14F-4D97-AF65-F5344CB8AC3E}">
        <p14:creationId xmlns:p14="http://schemas.microsoft.com/office/powerpoint/2010/main" val="4262297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6">
            <a:extLst>
              <a:ext uri="{FF2B5EF4-FFF2-40B4-BE49-F238E27FC236}">
                <a16:creationId xmlns:a16="http://schemas.microsoft.com/office/drawing/2014/main" id="{3D37BC86-EB17-FA0F-9EA2-D0BDABB21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568" y="143878"/>
            <a:ext cx="10515600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Preferovaná témata vzdělávání</a:t>
            </a: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F842C648-A0F2-3CE7-7720-FED6FA034474}"/>
              </a:ext>
            </a:extLst>
          </p:cNvPr>
          <p:cNvSpPr/>
          <p:nvPr/>
        </p:nvSpPr>
        <p:spPr>
          <a:xfrm>
            <a:off x="0" y="6671388"/>
            <a:ext cx="12192000" cy="186612"/>
          </a:xfrm>
          <a:prstGeom prst="rect">
            <a:avLst/>
          </a:prstGeom>
          <a:solidFill>
            <a:srgbClr val="004D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Zástupný symbol pro číslo snímku 13">
            <a:extLst>
              <a:ext uri="{FF2B5EF4-FFF2-40B4-BE49-F238E27FC236}">
                <a16:creationId xmlns:a16="http://schemas.microsoft.com/office/drawing/2014/main" id="{528D0F48-EB30-C9AB-7C2C-E2D2340D4673}"/>
              </a:ext>
            </a:extLst>
          </p:cNvPr>
          <p:cNvSpPr txBox="1">
            <a:spLocks/>
          </p:cNvSpPr>
          <p:nvPr/>
        </p:nvSpPr>
        <p:spPr>
          <a:xfrm>
            <a:off x="604835" y="6301987"/>
            <a:ext cx="4667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E6CC38-644B-4A2F-B018-75EC3AE8591A}" type="slidenum">
              <a:rPr lang="cs-CZ" smtClean="0">
                <a:latin typeface="Verdana" panose="020B0604030504040204" pitchFamily="34" charset="0"/>
                <a:ea typeface="Verdana" panose="020B0604030504040204" pitchFamily="34" charset="0"/>
              </a:rPr>
              <a:pPr/>
              <a:t>12</a:t>
            </a:fld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2" name="Graf 1">
            <a:extLst>
              <a:ext uri="{FF2B5EF4-FFF2-40B4-BE49-F238E27FC236}">
                <a16:creationId xmlns:a16="http://schemas.microsoft.com/office/drawing/2014/main" id="{59B1A2E9-92F2-39F2-6E8B-839CB9B85F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035779"/>
              </p:ext>
            </p:extLst>
          </p:nvPr>
        </p:nvGraphicFramePr>
        <p:xfrm>
          <a:off x="886568" y="2512439"/>
          <a:ext cx="9950401" cy="3650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ástupný text 1">
            <a:extLst>
              <a:ext uri="{FF2B5EF4-FFF2-40B4-BE49-F238E27FC236}">
                <a16:creationId xmlns:a16="http://schemas.microsoft.com/office/drawing/2014/main" id="{DA4B05AF-99A0-8BD1-68B8-A648E20595FE}"/>
              </a:ext>
            </a:extLst>
          </p:cNvPr>
          <p:cNvSpPr txBox="1">
            <a:spLocks/>
          </p:cNvSpPr>
          <p:nvPr/>
        </p:nvSpPr>
        <p:spPr>
          <a:xfrm>
            <a:off x="1071561" y="6304696"/>
            <a:ext cx="10818183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cs-CZ" sz="1100" i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Otázka: Jaké znalosti a dovednosti plánujete prohloubit v horizontu jednoho roku? (můžete vybrat více odpovědí)</a:t>
            </a:r>
          </a:p>
          <a:p>
            <a:pPr marL="0" indent="0">
              <a:lnSpc>
                <a:spcPct val="110000"/>
              </a:lnSpc>
              <a:buNone/>
            </a:pPr>
            <a:endParaRPr lang="cs-CZ" sz="1100" i="1" dirty="0">
              <a:solidFill>
                <a:srgbClr val="004D6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D83A4EE9-6120-B56D-D598-9687DD1DC50A}"/>
              </a:ext>
            </a:extLst>
          </p:cNvPr>
          <p:cNvSpPr txBox="1"/>
          <p:nvPr/>
        </p:nvSpPr>
        <p:spPr>
          <a:xfrm>
            <a:off x="886568" y="1464839"/>
            <a:ext cx="9950400" cy="8797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lnSpc>
                <a:spcPct val="110000"/>
              </a:lnSpc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Zaměstnanci plánují v horizontu jednoho roku prohloubit svoje znalosti hlavně v technické </a:t>
            </a:r>
            <a:b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odborné oblasti (51 %), oblasti osobnostního rozvoje (43 %) a jazykových dovedností </a:t>
            </a:r>
            <a:b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(30 %).</a:t>
            </a:r>
          </a:p>
        </p:txBody>
      </p:sp>
    </p:spTree>
    <p:extLst>
      <p:ext uri="{BB962C8B-B14F-4D97-AF65-F5344CB8AC3E}">
        <p14:creationId xmlns:p14="http://schemas.microsoft.com/office/powerpoint/2010/main" val="1659838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6">
            <a:extLst>
              <a:ext uri="{FF2B5EF4-FFF2-40B4-BE49-F238E27FC236}">
                <a16:creationId xmlns:a16="http://schemas.microsoft.com/office/drawing/2014/main" id="{3D37BC86-EB17-FA0F-9EA2-D0BDABB21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173172"/>
            <a:ext cx="9300100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Ochota vzdělávat se</a:t>
            </a: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F842C648-A0F2-3CE7-7720-FED6FA034474}"/>
              </a:ext>
            </a:extLst>
          </p:cNvPr>
          <p:cNvSpPr/>
          <p:nvPr/>
        </p:nvSpPr>
        <p:spPr>
          <a:xfrm>
            <a:off x="0" y="6671388"/>
            <a:ext cx="12192000" cy="186612"/>
          </a:xfrm>
          <a:prstGeom prst="rect">
            <a:avLst/>
          </a:prstGeom>
          <a:solidFill>
            <a:srgbClr val="004D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Zástupný symbol pro číslo snímku 13">
            <a:extLst>
              <a:ext uri="{FF2B5EF4-FFF2-40B4-BE49-F238E27FC236}">
                <a16:creationId xmlns:a16="http://schemas.microsoft.com/office/drawing/2014/main" id="{528D0F48-EB30-C9AB-7C2C-E2D2340D4673}"/>
              </a:ext>
            </a:extLst>
          </p:cNvPr>
          <p:cNvSpPr txBox="1">
            <a:spLocks/>
          </p:cNvSpPr>
          <p:nvPr/>
        </p:nvSpPr>
        <p:spPr>
          <a:xfrm>
            <a:off x="604835" y="6301987"/>
            <a:ext cx="4667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E6CC38-644B-4A2F-B018-75EC3AE8591A}" type="slidenum">
              <a:rPr lang="cs-CZ" smtClean="0">
                <a:latin typeface="Verdana" panose="020B0604030504040204" pitchFamily="34" charset="0"/>
                <a:ea typeface="Verdana" panose="020B0604030504040204" pitchFamily="34" charset="0"/>
              </a:rPr>
              <a:pPr/>
              <a:t>13</a:t>
            </a:fld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2" name="Graf 1">
            <a:extLst>
              <a:ext uri="{FF2B5EF4-FFF2-40B4-BE49-F238E27FC236}">
                <a16:creationId xmlns:a16="http://schemas.microsoft.com/office/drawing/2014/main" id="{59B1A2E9-92F2-39F2-6E8B-839CB9B85F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804500"/>
              </p:ext>
            </p:extLst>
          </p:nvPr>
        </p:nvGraphicFramePr>
        <p:xfrm>
          <a:off x="5850758" y="2545687"/>
          <a:ext cx="5397250" cy="3646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46664CBC-D086-5655-5EE1-8C4239F285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4589392"/>
              </p:ext>
            </p:extLst>
          </p:nvPr>
        </p:nvGraphicFramePr>
        <p:xfrm>
          <a:off x="1071561" y="2545687"/>
          <a:ext cx="4583984" cy="3646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Zástupný text 1">
            <a:extLst>
              <a:ext uri="{FF2B5EF4-FFF2-40B4-BE49-F238E27FC236}">
                <a16:creationId xmlns:a16="http://schemas.microsoft.com/office/drawing/2014/main" id="{D7378828-8A68-BC56-D4A0-89BDD1487A2A}"/>
              </a:ext>
            </a:extLst>
          </p:cNvPr>
          <p:cNvSpPr txBox="1">
            <a:spLocks/>
          </p:cNvSpPr>
          <p:nvPr/>
        </p:nvSpPr>
        <p:spPr>
          <a:xfrm>
            <a:off x="991289" y="6319703"/>
            <a:ext cx="10818183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cs-CZ" sz="1100" i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Otázka: Jak často byste se chtěl/a vzdělávat? Kolik hodin měsíčně jste ochotný/á věnovat vzdělávacím aktivitám?</a:t>
            </a:r>
          </a:p>
          <a:p>
            <a:pPr marL="0" indent="0">
              <a:lnSpc>
                <a:spcPct val="110000"/>
              </a:lnSpc>
              <a:buNone/>
            </a:pPr>
            <a:endParaRPr lang="cs-CZ" sz="1100" i="1" dirty="0">
              <a:solidFill>
                <a:srgbClr val="004D6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2A01807-76DE-702D-E554-0208C7A72023}"/>
              </a:ext>
            </a:extLst>
          </p:cNvPr>
          <p:cNvSpPr txBox="1"/>
          <p:nvPr/>
        </p:nvSpPr>
        <p:spPr>
          <a:xfrm>
            <a:off x="967641" y="1346436"/>
            <a:ext cx="10256718" cy="1007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10000"/>
              </a:lnSpc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Zaměstnanci se chtějí nejčastěji vzdělávat 1x za půl roku (33 %) a 1x za měsíc (29 %).</a:t>
            </a:r>
          </a:p>
          <a:p>
            <a:pPr marL="228600" indent="-228600">
              <a:lnSpc>
                <a:spcPct val="110000"/>
              </a:lnSpc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cs-CZ" sz="1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Zaměstnanci jsou ochotní se vzdělávat více hodin v pracovní době, než ve volném čase. </a:t>
            </a: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Vzdělávat se v pracovní době je ochotno 92 % zaměstnanců, ve volném čase pak 71 %.</a:t>
            </a:r>
          </a:p>
        </p:txBody>
      </p:sp>
    </p:spTree>
    <p:extLst>
      <p:ext uri="{BB962C8B-B14F-4D97-AF65-F5344CB8AC3E}">
        <p14:creationId xmlns:p14="http://schemas.microsoft.com/office/powerpoint/2010/main" val="1794905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6">
            <a:extLst>
              <a:ext uri="{FF2B5EF4-FFF2-40B4-BE49-F238E27FC236}">
                <a16:creationId xmlns:a16="http://schemas.microsoft.com/office/drawing/2014/main" id="{3D37BC86-EB17-FA0F-9EA2-D0BDABB21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218242"/>
            <a:ext cx="10515600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Odkud přijímají zaměstnanci informace o možnostech vzdělávání</a:t>
            </a: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F842C648-A0F2-3CE7-7720-FED6FA034474}"/>
              </a:ext>
            </a:extLst>
          </p:cNvPr>
          <p:cNvSpPr/>
          <p:nvPr/>
        </p:nvSpPr>
        <p:spPr>
          <a:xfrm>
            <a:off x="0" y="6671388"/>
            <a:ext cx="12192000" cy="186612"/>
          </a:xfrm>
          <a:prstGeom prst="rect">
            <a:avLst/>
          </a:prstGeom>
          <a:solidFill>
            <a:srgbClr val="004D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Zástupný symbol pro číslo snímku 13">
            <a:extLst>
              <a:ext uri="{FF2B5EF4-FFF2-40B4-BE49-F238E27FC236}">
                <a16:creationId xmlns:a16="http://schemas.microsoft.com/office/drawing/2014/main" id="{528D0F48-EB30-C9AB-7C2C-E2D2340D4673}"/>
              </a:ext>
            </a:extLst>
          </p:cNvPr>
          <p:cNvSpPr txBox="1">
            <a:spLocks/>
          </p:cNvSpPr>
          <p:nvPr/>
        </p:nvSpPr>
        <p:spPr>
          <a:xfrm>
            <a:off x="604835" y="6301987"/>
            <a:ext cx="4667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E6CC38-644B-4A2F-B018-75EC3AE8591A}" type="slidenum">
              <a:rPr lang="cs-CZ" smtClean="0">
                <a:latin typeface="Verdana" panose="020B0604030504040204" pitchFamily="34" charset="0"/>
                <a:ea typeface="Verdana" panose="020B0604030504040204" pitchFamily="34" charset="0"/>
              </a:rPr>
              <a:pPr/>
              <a:t>14</a:t>
            </a:fld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C768E4F5-57C2-B429-EC6C-4F2A337D47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9465748"/>
              </p:ext>
            </p:extLst>
          </p:nvPr>
        </p:nvGraphicFramePr>
        <p:xfrm>
          <a:off x="914399" y="2756184"/>
          <a:ext cx="10620579" cy="3430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Zástupný text 1">
            <a:extLst>
              <a:ext uri="{FF2B5EF4-FFF2-40B4-BE49-F238E27FC236}">
                <a16:creationId xmlns:a16="http://schemas.microsoft.com/office/drawing/2014/main" id="{05F1DE34-B45C-3ACF-9A4C-915D5E83D4CF}"/>
              </a:ext>
            </a:extLst>
          </p:cNvPr>
          <p:cNvSpPr txBox="1">
            <a:spLocks/>
          </p:cNvSpPr>
          <p:nvPr/>
        </p:nvSpPr>
        <p:spPr>
          <a:xfrm>
            <a:off x="1071561" y="6310312"/>
            <a:ext cx="10818183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cs-CZ" sz="1100" i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Otázka: Z jakých zdrojů se dozvídáte o možnostech a příležitostech, jak se vzdělávat? Můžete vybrat více odpovědí.</a:t>
            </a:r>
          </a:p>
          <a:p>
            <a:pPr marL="0" indent="0">
              <a:lnSpc>
                <a:spcPct val="110000"/>
              </a:lnSpc>
              <a:buNone/>
            </a:pPr>
            <a:endParaRPr lang="cs-CZ" sz="1100" i="1" dirty="0">
              <a:solidFill>
                <a:srgbClr val="004D6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D6CED51-5A5F-872A-4ED0-F3FEA4BC3C76}"/>
              </a:ext>
            </a:extLst>
          </p:cNvPr>
          <p:cNvSpPr txBox="1"/>
          <p:nvPr/>
        </p:nvSpPr>
        <p:spPr>
          <a:xfrm>
            <a:off x="838198" y="1552732"/>
            <a:ext cx="10720528" cy="1549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Zaměstnanci čerpají nejvíce informací o možnostech vzdělávání od zaměstnavatele, který nabízí povinné i nepovinné možnosti vzdělávání.</a:t>
            </a:r>
          </a:p>
          <a:p>
            <a:pPr marL="228600" indent="-22860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Samotní zaměstnanci si vzdělávání nacházejí ve 44 % případů. Nabídku školení v e-mailu nachází 36 % zaměstnanců.</a:t>
            </a:r>
          </a:p>
          <a:p>
            <a:pPr marL="228600" indent="-228600">
              <a:lnSpc>
                <a:spcPct val="110000"/>
              </a:lnSpc>
              <a:spcBef>
                <a:spcPts val="1000"/>
              </a:spcBef>
              <a:buFont typeface="Courier New" panose="02070309020205020404" pitchFamily="49" charset="0"/>
              <a:buChar char="o"/>
            </a:pPr>
            <a:endParaRPr lang="cs-CZ" sz="1600" dirty="0">
              <a:solidFill>
                <a:srgbClr val="004D6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051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6">
            <a:extLst>
              <a:ext uri="{FF2B5EF4-FFF2-40B4-BE49-F238E27FC236}">
                <a16:creationId xmlns:a16="http://schemas.microsoft.com/office/drawing/2014/main" id="{3D37BC86-EB17-FA0F-9EA2-D0BDABB21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8042"/>
            <a:ext cx="10515600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Dostupnost vyhovujícího prostředí </a:t>
            </a:r>
            <a:br>
              <a:rPr lang="cs-CZ" sz="3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3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vybavení pro vzdělávání v zaměstnání</a:t>
            </a: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F842C648-A0F2-3CE7-7720-FED6FA034474}"/>
              </a:ext>
            </a:extLst>
          </p:cNvPr>
          <p:cNvSpPr/>
          <p:nvPr/>
        </p:nvSpPr>
        <p:spPr>
          <a:xfrm>
            <a:off x="-24005" y="6671388"/>
            <a:ext cx="12192000" cy="186612"/>
          </a:xfrm>
          <a:prstGeom prst="rect">
            <a:avLst/>
          </a:prstGeom>
          <a:solidFill>
            <a:srgbClr val="004D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Zástupný symbol pro číslo snímku 13">
            <a:extLst>
              <a:ext uri="{FF2B5EF4-FFF2-40B4-BE49-F238E27FC236}">
                <a16:creationId xmlns:a16="http://schemas.microsoft.com/office/drawing/2014/main" id="{528D0F48-EB30-C9AB-7C2C-E2D2340D4673}"/>
              </a:ext>
            </a:extLst>
          </p:cNvPr>
          <p:cNvSpPr txBox="1">
            <a:spLocks/>
          </p:cNvSpPr>
          <p:nvPr/>
        </p:nvSpPr>
        <p:spPr>
          <a:xfrm>
            <a:off x="604835" y="6301987"/>
            <a:ext cx="4667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E6CC38-644B-4A2F-B018-75EC3AE8591A}" type="slidenum">
              <a:rPr lang="cs-CZ" smtClean="0">
                <a:latin typeface="Verdana" panose="020B0604030504040204" pitchFamily="34" charset="0"/>
                <a:ea typeface="Verdana" panose="020B0604030504040204" pitchFamily="34" charset="0"/>
              </a:rPr>
              <a:pPr/>
              <a:t>15</a:t>
            </a:fld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2" name="Graf 1">
            <a:extLst>
              <a:ext uri="{FF2B5EF4-FFF2-40B4-BE49-F238E27FC236}">
                <a16:creationId xmlns:a16="http://schemas.microsoft.com/office/drawing/2014/main" id="{68EBD882-93F3-2DF1-433A-6AA33B91582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7040174"/>
              </p:ext>
            </p:extLst>
          </p:nvPr>
        </p:nvGraphicFramePr>
        <p:xfrm>
          <a:off x="954880" y="3162275"/>
          <a:ext cx="10234230" cy="2590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ástupný text 1">
            <a:extLst>
              <a:ext uri="{FF2B5EF4-FFF2-40B4-BE49-F238E27FC236}">
                <a16:creationId xmlns:a16="http://schemas.microsoft.com/office/drawing/2014/main" id="{4A67FDDF-7CF0-A61E-15AE-6B75B6B52774}"/>
              </a:ext>
            </a:extLst>
          </p:cNvPr>
          <p:cNvSpPr txBox="1">
            <a:spLocks/>
          </p:cNvSpPr>
          <p:nvPr/>
        </p:nvSpPr>
        <p:spPr>
          <a:xfrm>
            <a:off x="1071561" y="6301987"/>
            <a:ext cx="10818183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cs-CZ" sz="1100" i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Otázka: Máte v zaměstnání následující vyhovující prostředí a vybavení pro online výuku?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D83BB8B-6522-E37C-93F6-C5164F31B2C8}"/>
              </a:ext>
            </a:extLst>
          </p:cNvPr>
          <p:cNvSpPr txBox="1"/>
          <p:nvPr/>
        </p:nvSpPr>
        <p:spPr>
          <a:xfrm>
            <a:off x="954880" y="1888956"/>
            <a:ext cx="10234230" cy="1007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lnSpc>
                <a:spcPct val="110000"/>
              </a:lnSpc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 online výuku mají zaměstnanci nejčastěji stabilní připojení k internetu (70 %) a dostatečně rychlý a výkonný počítač (64 %).</a:t>
            </a:r>
          </a:p>
          <a:p>
            <a:pPr marL="228600" indent="-228600">
              <a:lnSpc>
                <a:spcPct val="110000"/>
              </a:lnSpc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Nejméně jsou zaměstnanci spokojeni s funkčností kamery. </a:t>
            </a:r>
          </a:p>
        </p:txBody>
      </p:sp>
    </p:spTree>
    <p:extLst>
      <p:ext uri="{BB962C8B-B14F-4D97-AF65-F5344CB8AC3E}">
        <p14:creationId xmlns:p14="http://schemas.microsoft.com/office/powerpoint/2010/main" val="2554967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6">
            <a:extLst>
              <a:ext uri="{FF2B5EF4-FFF2-40B4-BE49-F238E27FC236}">
                <a16:creationId xmlns:a16="http://schemas.microsoft.com/office/drawing/2014/main" id="{3D37BC86-EB17-FA0F-9EA2-D0BDABB21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20515"/>
            <a:ext cx="10515600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Podoby využitého vzdělávání</a:t>
            </a: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F842C648-A0F2-3CE7-7720-FED6FA034474}"/>
              </a:ext>
            </a:extLst>
          </p:cNvPr>
          <p:cNvSpPr/>
          <p:nvPr/>
        </p:nvSpPr>
        <p:spPr>
          <a:xfrm>
            <a:off x="0" y="6671388"/>
            <a:ext cx="12192000" cy="186612"/>
          </a:xfrm>
          <a:prstGeom prst="rect">
            <a:avLst/>
          </a:prstGeom>
          <a:solidFill>
            <a:srgbClr val="004D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Zástupný symbol pro číslo snímku 13">
            <a:extLst>
              <a:ext uri="{FF2B5EF4-FFF2-40B4-BE49-F238E27FC236}">
                <a16:creationId xmlns:a16="http://schemas.microsoft.com/office/drawing/2014/main" id="{528D0F48-EB30-C9AB-7C2C-E2D2340D4673}"/>
              </a:ext>
            </a:extLst>
          </p:cNvPr>
          <p:cNvSpPr txBox="1">
            <a:spLocks/>
          </p:cNvSpPr>
          <p:nvPr/>
        </p:nvSpPr>
        <p:spPr>
          <a:xfrm>
            <a:off x="604835" y="6301987"/>
            <a:ext cx="4667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E6CC38-644B-4A2F-B018-75EC3AE8591A}" type="slidenum">
              <a:rPr lang="cs-CZ" smtClean="0">
                <a:latin typeface="Verdana" panose="020B0604030504040204" pitchFamily="34" charset="0"/>
                <a:ea typeface="Verdana" panose="020B0604030504040204" pitchFamily="34" charset="0"/>
              </a:rPr>
              <a:pPr/>
              <a:t>16</a:t>
            </a:fld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2" name="Graf 1">
            <a:extLst>
              <a:ext uri="{FF2B5EF4-FFF2-40B4-BE49-F238E27FC236}">
                <a16:creationId xmlns:a16="http://schemas.microsoft.com/office/drawing/2014/main" id="{6E47A499-7192-E3A2-78F0-6584F25484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274768"/>
              </p:ext>
            </p:extLst>
          </p:nvPr>
        </p:nvGraphicFramePr>
        <p:xfrm>
          <a:off x="912387" y="2429685"/>
          <a:ext cx="10515599" cy="3822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ástupný text 1">
            <a:extLst>
              <a:ext uri="{FF2B5EF4-FFF2-40B4-BE49-F238E27FC236}">
                <a16:creationId xmlns:a16="http://schemas.microsoft.com/office/drawing/2014/main" id="{66E98428-15E2-93BF-77F9-A570D9C22E0E}"/>
              </a:ext>
            </a:extLst>
          </p:cNvPr>
          <p:cNvSpPr txBox="1">
            <a:spLocks/>
          </p:cNvSpPr>
          <p:nvPr/>
        </p:nvSpPr>
        <p:spPr>
          <a:xfrm>
            <a:off x="838198" y="1219315"/>
            <a:ext cx="10589788" cy="6448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Zaměstnanci v rámci vzdělávání za poslední rok nejčastěji absolvovali </a:t>
            </a:r>
            <a:r>
              <a:rPr lang="cs-CZ" sz="1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přednášky, semináře </a:t>
            </a:r>
            <a:br>
              <a:rPr lang="cs-CZ" sz="1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instruktáže</a:t>
            </a: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; ve všech případech </a:t>
            </a:r>
            <a:r>
              <a:rPr lang="cs-CZ" sz="1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častěji prezenční formou</a:t>
            </a: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Průměrný čas, který zaměstnanci strávili u vzdělávacích aktivit za poslední rok: 16 hodin online, 25 hodin prezenčně.</a:t>
            </a:r>
          </a:p>
          <a:p>
            <a:pPr>
              <a:lnSpc>
                <a:spcPct val="110000"/>
              </a:lnSpc>
              <a:buFont typeface="Courier New" panose="02070309020205020404" pitchFamily="49" charset="0"/>
              <a:buChar char="o"/>
            </a:pPr>
            <a:endParaRPr lang="cs-CZ" sz="1800" dirty="0">
              <a:solidFill>
                <a:srgbClr val="004D6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870AD89-76C8-89BE-0BBF-0647534DEEA8}"/>
              </a:ext>
            </a:extLst>
          </p:cNvPr>
          <p:cNvSpPr txBox="1"/>
          <p:nvPr/>
        </p:nvSpPr>
        <p:spPr>
          <a:xfrm>
            <a:off x="1071561" y="6269105"/>
            <a:ext cx="105897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i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Otázka: Jaké formy vzdělávání/rozvoje jste za poslední rok absolvoval/a, ať již v rámci své organizace nebo mimo ni? Kolik hodin přibližně jste strávil/a na absolvovaných vzdělávacích aktivitách za poslední rok (myšleno 12 měsíců zpětně od tohoto okamžiku)? </a:t>
            </a:r>
          </a:p>
        </p:txBody>
      </p:sp>
    </p:spTree>
    <p:extLst>
      <p:ext uri="{BB962C8B-B14F-4D97-AF65-F5344CB8AC3E}">
        <p14:creationId xmlns:p14="http://schemas.microsoft.com/office/powerpoint/2010/main" val="1903674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6">
            <a:extLst>
              <a:ext uri="{FF2B5EF4-FFF2-40B4-BE49-F238E27FC236}">
                <a16:creationId xmlns:a16="http://schemas.microsoft.com/office/drawing/2014/main" id="{3D37BC86-EB17-FA0F-9EA2-D0BDABB21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888"/>
            <a:ext cx="10515600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Rozdělení rolí v profesním vzdělávání mezi zaměstnance a zaměstnavatele</a:t>
            </a: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F842C648-A0F2-3CE7-7720-FED6FA034474}"/>
              </a:ext>
            </a:extLst>
          </p:cNvPr>
          <p:cNvSpPr/>
          <p:nvPr/>
        </p:nvSpPr>
        <p:spPr>
          <a:xfrm>
            <a:off x="0" y="6671388"/>
            <a:ext cx="12192000" cy="186612"/>
          </a:xfrm>
          <a:prstGeom prst="rect">
            <a:avLst/>
          </a:prstGeom>
          <a:solidFill>
            <a:srgbClr val="004D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Zástupný symbol pro číslo snímku 13">
            <a:extLst>
              <a:ext uri="{FF2B5EF4-FFF2-40B4-BE49-F238E27FC236}">
                <a16:creationId xmlns:a16="http://schemas.microsoft.com/office/drawing/2014/main" id="{528D0F48-EB30-C9AB-7C2C-E2D2340D4673}"/>
              </a:ext>
            </a:extLst>
          </p:cNvPr>
          <p:cNvSpPr txBox="1">
            <a:spLocks/>
          </p:cNvSpPr>
          <p:nvPr/>
        </p:nvSpPr>
        <p:spPr>
          <a:xfrm>
            <a:off x="604835" y="6301987"/>
            <a:ext cx="4667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E6CC38-644B-4A2F-B018-75EC3AE8591A}" type="slidenum">
              <a:rPr lang="cs-CZ" smtClean="0">
                <a:latin typeface="Verdana" panose="020B0604030504040204" pitchFamily="34" charset="0"/>
                <a:ea typeface="Verdana" panose="020B0604030504040204" pitchFamily="34" charset="0"/>
              </a:rPr>
              <a:pPr/>
              <a:t>17</a:t>
            </a:fld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777603E4-76A5-A57D-567B-E0BA908123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23860057"/>
              </p:ext>
            </p:extLst>
          </p:nvPr>
        </p:nvGraphicFramePr>
        <p:xfrm>
          <a:off x="838197" y="3050143"/>
          <a:ext cx="10370575" cy="3153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ovéPole 1">
            <a:extLst>
              <a:ext uri="{FF2B5EF4-FFF2-40B4-BE49-F238E27FC236}">
                <a16:creationId xmlns:a16="http://schemas.microsoft.com/office/drawing/2014/main" id="{60E491FC-2E04-BF9F-C980-FEAF86A1B12B}"/>
              </a:ext>
            </a:extLst>
          </p:cNvPr>
          <p:cNvSpPr txBox="1"/>
          <p:nvPr/>
        </p:nvSpPr>
        <p:spPr>
          <a:xfrm>
            <a:off x="1071561" y="6236225"/>
            <a:ext cx="103705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i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Otázka: U následujících otázek o organizaci a financování profesního vzdělávání prosím uveďte, jak by měly být rozděleny role mezi zaměstnance a zaměstnavatele.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0B7674C-1A52-82D9-D776-B343059239AB}"/>
              </a:ext>
            </a:extLst>
          </p:cNvPr>
          <p:cNvSpPr txBox="1"/>
          <p:nvPr/>
        </p:nvSpPr>
        <p:spPr>
          <a:xfrm>
            <a:off x="838197" y="1579406"/>
            <a:ext cx="10370575" cy="14214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cs-CZ" sz="1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Podle 86 % zaměstnanců by se zaměstnavatel měl největší měrou podílet na financování vzdělávání.</a:t>
            </a:r>
          </a:p>
          <a:p>
            <a:pPr marL="285750" indent="-28575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cs-CZ" sz="1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Největší spoluúčast </a:t>
            </a: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zaměstnance a zaměstnavatele zaměstnanci </a:t>
            </a:r>
            <a:r>
              <a:rPr lang="cs-CZ" sz="1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očekávají od předkládání návrhů, jaké vzdělávání absolvovat </a:t>
            </a: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(43 %); nicméně podobně často (45 %) si myslí, že by se o to měl postarat zaměstnavatel.</a:t>
            </a:r>
          </a:p>
        </p:txBody>
      </p:sp>
    </p:spTree>
    <p:extLst>
      <p:ext uri="{BB962C8B-B14F-4D97-AF65-F5344CB8AC3E}">
        <p14:creationId xmlns:p14="http://schemas.microsoft.com/office/powerpoint/2010/main" val="22928682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6">
            <a:extLst>
              <a:ext uri="{FF2B5EF4-FFF2-40B4-BE49-F238E27FC236}">
                <a16:creationId xmlns:a16="http://schemas.microsoft.com/office/drawing/2014/main" id="{3D37BC86-EB17-FA0F-9EA2-D0BDABB21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337945"/>
            <a:ext cx="10515600" cy="1126174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Význam vzdělávání v oboru</a:t>
            </a: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F842C648-A0F2-3CE7-7720-FED6FA034474}"/>
              </a:ext>
            </a:extLst>
          </p:cNvPr>
          <p:cNvSpPr/>
          <p:nvPr/>
        </p:nvSpPr>
        <p:spPr>
          <a:xfrm>
            <a:off x="0" y="6671388"/>
            <a:ext cx="12192000" cy="186612"/>
          </a:xfrm>
          <a:prstGeom prst="rect">
            <a:avLst/>
          </a:prstGeom>
          <a:solidFill>
            <a:srgbClr val="004D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Zástupný symbol pro číslo snímku 13">
            <a:extLst>
              <a:ext uri="{FF2B5EF4-FFF2-40B4-BE49-F238E27FC236}">
                <a16:creationId xmlns:a16="http://schemas.microsoft.com/office/drawing/2014/main" id="{528D0F48-EB30-C9AB-7C2C-E2D2340D4673}"/>
              </a:ext>
            </a:extLst>
          </p:cNvPr>
          <p:cNvSpPr txBox="1">
            <a:spLocks/>
          </p:cNvSpPr>
          <p:nvPr/>
        </p:nvSpPr>
        <p:spPr>
          <a:xfrm>
            <a:off x="604835" y="6301987"/>
            <a:ext cx="4667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E6CC38-644B-4A2F-B018-75EC3AE8591A}" type="slidenum">
              <a:rPr lang="cs-CZ" smtClean="0">
                <a:latin typeface="Verdana" panose="020B0604030504040204" pitchFamily="34" charset="0"/>
                <a:ea typeface="Verdana" panose="020B0604030504040204" pitchFamily="34" charset="0"/>
              </a:rPr>
              <a:pPr/>
              <a:t>18</a:t>
            </a:fld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14" name="Zástupný obsah 13">
            <a:extLst>
              <a:ext uri="{FF2B5EF4-FFF2-40B4-BE49-F238E27FC236}">
                <a16:creationId xmlns:a16="http://schemas.microsoft.com/office/drawing/2014/main" id="{E6A310A4-A443-3D01-FC21-EA9FD5CE0E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5508513"/>
              </p:ext>
            </p:extLst>
          </p:nvPr>
        </p:nvGraphicFramePr>
        <p:xfrm>
          <a:off x="6096000" y="1775534"/>
          <a:ext cx="4894556" cy="411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Zástupný text 1">
            <a:extLst>
              <a:ext uri="{FF2B5EF4-FFF2-40B4-BE49-F238E27FC236}">
                <a16:creationId xmlns:a16="http://schemas.microsoft.com/office/drawing/2014/main" id="{486F86EA-69C3-B801-F379-3A0EE37CE27C}"/>
              </a:ext>
            </a:extLst>
          </p:cNvPr>
          <p:cNvSpPr txBox="1">
            <a:spLocks/>
          </p:cNvSpPr>
          <p:nvPr/>
        </p:nvSpPr>
        <p:spPr>
          <a:xfrm>
            <a:off x="1071561" y="6334410"/>
            <a:ext cx="10818183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cs-CZ" sz="1100" i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Otázka: Jak obecně hodnotíte důležitost pravidelného vzdělávání ve Vašem oboru? Je podle Vás:</a:t>
            </a:r>
          </a:p>
          <a:p>
            <a:pPr marL="0" indent="0">
              <a:lnSpc>
                <a:spcPct val="110000"/>
              </a:lnSpc>
              <a:buNone/>
            </a:pPr>
            <a:endParaRPr lang="cs-CZ" sz="1100" i="1" dirty="0">
              <a:solidFill>
                <a:srgbClr val="004D6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53F3A9D-AFB6-6FD8-E255-131A338A7328}"/>
              </a:ext>
            </a:extLst>
          </p:cNvPr>
          <p:cNvSpPr txBox="1"/>
          <p:nvPr/>
        </p:nvSpPr>
        <p:spPr>
          <a:xfrm>
            <a:off x="838198" y="1775534"/>
            <a:ext cx="502994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cs-CZ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Podle většiny zaměstnanců (80 %) je vzdělávání v oboru důležité, nedůležité je pro 20 % zaměstnanců.</a:t>
            </a:r>
          </a:p>
        </p:txBody>
      </p:sp>
    </p:spTree>
    <p:extLst>
      <p:ext uri="{BB962C8B-B14F-4D97-AF65-F5344CB8AC3E}">
        <p14:creationId xmlns:p14="http://schemas.microsoft.com/office/powerpoint/2010/main" val="24053363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6">
            <a:extLst>
              <a:ext uri="{FF2B5EF4-FFF2-40B4-BE49-F238E27FC236}">
                <a16:creationId xmlns:a16="http://schemas.microsoft.com/office/drawing/2014/main" id="{3D37BC86-EB17-FA0F-9EA2-D0BDABB21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705" y="190888"/>
            <a:ext cx="10515600" cy="1126174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Hodnocení výroků o vzdělávání</a:t>
            </a: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F842C648-A0F2-3CE7-7720-FED6FA034474}"/>
              </a:ext>
            </a:extLst>
          </p:cNvPr>
          <p:cNvSpPr/>
          <p:nvPr/>
        </p:nvSpPr>
        <p:spPr>
          <a:xfrm>
            <a:off x="0" y="6671388"/>
            <a:ext cx="12192000" cy="186612"/>
          </a:xfrm>
          <a:prstGeom prst="rect">
            <a:avLst/>
          </a:prstGeom>
          <a:solidFill>
            <a:srgbClr val="004D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Zástupný symbol pro číslo snímku 13">
            <a:extLst>
              <a:ext uri="{FF2B5EF4-FFF2-40B4-BE49-F238E27FC236}">
                <a16:creationId xmlns:a16="http://schemas.microsoft.com/office/drawing/2014/main" id="{528D0F48-EB30-C9AB-7C2C-E2D2340D4673}"/>
              </a:ext>
            </a:extLst>
          </p:cNvPr>
          <p:cNvSpPr txBox="1">
            <a:spLocks/>
          </p:cNvSpPr>
          <p:nvPr/>
        </p:nvSpPr>
        <p:spPr>
          <a:xfrm>
            <a:off x="604835" y="6301987"/>
            <a:ext cx="4667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E6CC38-644B-4A2F-B018-75EC3AE8591A}" type="slidenum">
              <a:rPr lang="cs-CZ" smtClean="0">
                <a:latin typeface="Verdana" panose="020B0604030504040204" pitchFamily="34" charset="0"/>
                <a:ea typeface="Verdana" panose="020B0604030504040204" pitchFamily="34" charset="0"/>
              </a:rPr>
              <a:pPr/>
              <a:t>19</a:t>
            </a:fld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15" name="Graf 14">
            <a:extLst>
              <a:ext uri="{FF2B5EF4-FFF2-40B4-BE49-F238E27FC236}">
                <a16:creationId xmlns:a16="http://schemas.microsoft.com/office/drawing/2014/main" id="{E568DF6E-5E7E-8638-C0A7-5B34EF1EFD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9571561"/>
              </p:ext>
            </p:extLst>
          </p:nvPr>
        </p:nvGraphicFramePr>
        <p:xfrm>
          <a:off x="918960" y="2734140"/>
          <a:ext cx="10776460" cy="3325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ovéPole 1">
            <a:extLst>
              <a:ext uri="{FF2B5EF4-FFF2-40B4-BE49-F238E27FC236}">
                <a16:creationId xmlns:a16="http://schemas.microsoft.com/office/drawing/2014/main" id="{603A0F1A-7B3A-5C8D-A8A2-F71FEC74281C}"/>
              </a:ext>
            </a:extLst>
          </p:cNvPr>
          <p:cNvSpPr txBox="1"/>
          <p:nvPr/>
        </p:nvSpPr>
        <p:spPr>
          <a:xfrm>
            <a:off x="1071561" y="6353744"/>
            <a:ext cx="87763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i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Otázka: Do jaké míry souhlasíte či nesouhlasíte s následujícími výroky?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6A6FF16-A56D-D537-1258-CD486D47F5A7}"/>
              </a:ext>
            </a:extLst>
          </p:cNvPr>
          <p:cNvSpPr txBox="1"/>
          <p:nvPr/>
        </p:nvSpPr>
        <p:spPr>
          <a:xfrm>
            <a:off x="810705" y="1368819"/>
            <a:ext cx="11056122" cy="11505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Zaměstnanci (80 %) nejvíce souhlasili s výrokem </a:t>
            </a:r>
            <a:r>
              <a:rPr lang="cs-CZ" sz="1600" b="1" i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„</a:t>
            </a:r>
            <a:r>
              <a:rPr lang="pt-BR" sz="1600" b="1" i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Člověk se musí učit do konce svého života</a:t>
            </a:r>
            <a:r>
              <a:rPr lang="cs-CZ" sz="1600" b="1" i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.“</a:t>
            </a:r>
          </a:p>
          <a:p>
            <a:pPr marL="285750" indent="-28575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cs-CZ" sz="1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Novým věcem se rádo učí 72 % zaměstnanců. </a:t>
            </a:r>
          </a:p>
          <a:p>
            <a:pPr marL="285750" indent="-28575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Nejméně zaměstnanci souhlasili s výrokem </a:t>
            </a:r>
            <a:r>
              <a:rPr lang="cs-CZ" sz="1600" i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„Jenom po absolvování SŠ nebo VŠ vzdělání získá člověk potřebnou kvalifikaci pro výkon povolání.“</a:t>
            </a:r>
            <a:endParaRPr lang="cs-CZ" i="1" dirty="0">
              <a:solidFill>
                <a:srgbClr val="004D6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782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6">
            <a:extLst>
              <a:ext uri="{FF2B5EF4-FFF2-40B4-BE49-F238E27FC236}">
                <a16:creationId xmlns:a16="http://schemas.microsoft.com/office/drawing/2014/main" id="{3D37BC86-EB17-FA0F-9EA2-D0BDABB213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1656" y="1716827"/>
            <a:ext cx="6651669" cy="3588597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Úvod</a:t>
            </a: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F842C648-A0F2-3CE7-7720-FED6FA034474}"/>
              </a:ext>
            </a:extLst>
          </p:cNvPr>
          <p:cNvSpPr/>
          <p:nvPr/>
        </p:nvSpPr>
        <p:spPr>
          <a:xfrm>
            <a:off x="0" y="6671388"/>
            <a:ext cx="12192000" cy="186612"/>
          </a:xfrm>
          <a:prstGeom prst="rect">
            <a:avLst/>
          </a:prstGeom>
          <a:solidFill>
            <a:srgbClr val="004D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F42872D-225B-A199-9BC1-6033086F3B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944" t="43265" r="47423" b="44898"/>
          <a:stretch/>
        </p:blipFill>
        <p:spPr>
          <a:xfrm>
            <a:off x="8579441" y="561483"/>
            <a:ext cx="2710903" cy="677726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900C0E80-B5C0-7C90-5F04-3D8D9012721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2" t="32689" r="4165" b="31306"/>
          <a:stretch/>
        </p:blipFill>
        <p:spPr bwMode="auto">
          <a:xfrm>
            <a:off x="901656" y="561483"/>
            <a:ext cx="3207244" cy="73079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829757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6">
            <a:extLst>
              <a:ext uri="{FF2B5EF4-FFF2-40B4-BE49-F238E27FC236}">
                <a16:creationId xmlns:a16="http://schemas.microsoft.com/office/drawing/2014/main" id="{3D37BC86-EB17-FA0F-9EA2-D0BDABB21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157021"/>
            <a:ext cx="10515600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Hodnocení efektivity prezenčních forem školení</a:t>
            </a: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F842C648-A0F2-3CE7-7720-FED6FA034474}"/>
              </a:ext>
            </a:extLst>
          </p:cNvPr>
          <p:cNvSpPr/>
          <p:nvPr/>
        </p:nvSpPr>
        <p:spPr>
          <a:xfrm>
            <a:off x="0" y="6671388"/>
            <a:ext cx="12192000" cy="186612"/>
          </a:xfrm>
          <a:prstGeom prst="rect">
            <a:avLst/>
          </a:prstGeom>
          <a:solidFill>
            <a:srgbClr val="004D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Zástupný symbol pro číslo snímku 13">
            <a:extLst>
              <a:ext uri="{FF2B5EF4-FFF2-40B4-BE49-F238E27FC236}">
                <a16:creationId xmlns:a16="http://schemas.microsoft.com/office/drawing/2014/main" id="{528D0F48-EB30-C9AB-7C2C-E2D2340D4673}"/>
              </a:ext>
            </a:extLst>
          </p:cNvPr>
          <p:cNvSpPr txBox="1">
            <a:spLocks/>
          </p:cNvSpPr>
          <p:nvPr/>
        </p:nvSpPr>
        <p:spPr>
          <a:xfrm>
            <a:off x="604835" y="6301987"/>
            <a:ext cx="4667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E6CC38-644B-4A2F-B018-75EC3AE8591A}" type="slidenum">
              <a:rPr lang="cs-CZ" smtClean="0">
                <a:latin typeface="Verdana" panose="020B0604030504040204" pitchFamily="34" charset="0"/>
                <a:ea typeface="Verdana" panose="020B0604030504040204" pitchFamily="34" charset="0"/>
              </a:rPr>
              <a:pPr/>
              <a:t>20</a:t>
            </a:fld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AB28EF3A-859D-407E-AB1F-F95F651BA8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4304514"/>
              </p:ext>
            </p:extLst>
          </p:nvPr>
        </p:nvGraphicFramePr>
        <p:xfrm>
          <a:off x="1071561" y="2668332"/>
          <a:ext cx="10515604" cy="3490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ovéPole 1">
            <a:extLst>
              <a:ext uri="{FF2B5EF4-FFF2-40B4-BE49-F238E27FC236}">
                <a16:creationId xmlns:a16="http://schemas.microsoft.com/office/drawing/2014/main" id="{F3872836-FA06-6732-C2BD-BBB45CBB4055}"/>
              </a:ext>
            </a:extLst>
          </p:cNvPr>
          <p:cNvSpPr txBox="1"/>
          <p:nvPr/>
        </p:nvSpPr>
        <p:spPr>
          <a:xfrm>
            <a:off x="1128464" y="6301987"/>
            <a:ext cx="1051560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i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Otázka: Jak byste ohodnotil/a jednotlivé formy školení z pohledu jejich efektivity?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A9989532-F83F-0EF3-BD29-E0F876A92AD9}"/>
              </a:ext>
            </a:extLst>
          </p:cNvPr>
          <p:cNvSpPr txBox="1"/>
          <p:nvPr/>
        </p:nvSpPr>
        <p:spPr>
          <a:xfrm>
            <a:off x="838198" y="1460018"/>
            <a:ext cx="10748967" cy="11505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cs-CZ" sz="1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Zaměstnanci jsou z prezenčních forem školení z hlediska efektivity nejvíce spokojeni </a:t>
            </a:r>
            <a:br>
              <a:rPr lang="cs-CZ" sz="1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 přednáškami, demonstracemi a semináři.  </a:t>
            </a:r>
          </a:p>
          <a:p>
            <a:pPr marL="285750" indent="-28575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Velká část zaměstnanců nedokázala efektivitu prezenčních forem školení posoudit, což může být způsobeno tím, že se dané formy školení neabsolvovali. </a:t>
            </a:r>
            <a:endParaRPr lang="cs-CZ" dirty="0">
              <a:solidFill>
                <a:srgbClr val="004D6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4461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6">
            <a:extLst>
              <a:ext uri="{FF2B5EF4-FFF2-40B4-BE49-F238E27FC236}">
                <a16:creationId xmlns:a16="http://schemas.microsoft.com/office/drawing/2014/main" id="{3D37BC86-EB17-FA0F-9EA2-D0BDABB21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154144"/>
            <a:ext cx="10625669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Hodnocení efektivity online forem školení</a:t>
            </a: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F842C648-A0F2-3CE7-7720-FED6FA034474}"/>
              </a:ext>
            </a:extLst>
          </p:cNvPr>
          <p:cNvSpPr/>
          <p:nvPr/>
        </p:nvSpPr>
        <p:spPr>
          <a:xfrm>
            <a:off x="0" y="6671388"/>
            <a:ext cx="12192000" cy="186612"/>
          </a:xfrm>
          <a:prstGeom prst="rect">
            <a:avLst/>
          </a:prstGeom>
          <a:solidFill>
            <a:srgbClr val="004D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Zástupný symbol pro číslo snímku 13">
            <a:extLst>
              <a:ext uri="{FF2B5EF4-FFF2-40B4-BE49-F238E27FC236}">
                <a16:creationId xmlns:a16="http://schemas.microsoft.com/office/drawing/2014/main" id="{528D0F48-EB30-C9AB-7C2C-E2D2340D4673}"/>
              </a:ext>
            </a:extLst>
          </p:cNvPr>
          <p:cNvSpPr txBox="1">
            <a:spLocks/>
          </p:cNvSpPr>
          <p:nvPr/>
        </p:nvSpPr>
        <p:spPr>
          <a:xfrm>
            <a:off x="604835" y="6301987"/>
            <a:ext cx="4667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E6CC38-644B-4A2F-B018-75EC3AE8591A}" type="slidenum">
              <a:rPr lang="cs-CZ" smtClean="0">
                <a:latin typeface="Verdana" panose="020B0604030504040204" pitchFamily="34" charset="0"/>
                <a:ea typeface="Verdana" panose="020B0604030504040204" pitchFamily="34" charset="0"/>
              </a:rPr>
              <a:pPr/>
              <a:t>21</a:t>
            </a:fld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2" name="Graf 1">
            <a:extLst>
              <a:ext uri="{FF2B5EF4-FFF2-40B4-BE49-F238E27FC236}">
                <a16:creationId xmlns:a16="http://schemas.microsoft.com/office/drawing/2014/main" id="{8A36E5A9-F2DF-5A94-F4B7-1F2554F6E0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6851017"/>
              </p:ext>
            </p:extLst>
          </p:nvPr>
        </p:nvGraphicFramePr>
        <p:xfrm>
          <a:off x="838200" y="2714282"/>
          <a:ext cx="10515599" cy="3367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B8DBA4FE-8405-F0BF-05E5-76646664C3DE}"/>
              </a:ext>
            </a:extLst>
          </p:cNvPr>
          <p:cNvSpPr txBox="1"/>
          <p:nvPr/>
        </p:nvSpPr>
        <p:spPr>
          <a:xfrm>
            <a:off x="1166793" y="6333724"/>
            <a:ext cx="105156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100" i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Otázka: Jak byste ohodnotil/a jednotlivé formy školení z pohledu jejích efektivity.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AE5F1B9-0B9F-FD21-D775-7BD0BAE2BF91}"/>
              </a:ext>
            </a:extLst>
          </p:cNvPr>
          <p:cNvSpPr txBox="1"/>
          <p:nvPr/>
        </p:nvSpPr>
        <p:spPr>
          <a:xfrm>
            <a:off x="838198" y="1453851"/>
            <a:ext cx="10515599" cy="11505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cs-CZ" sz="1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Za nejefektivnější formy online školení zaměstnanci označili přednášky, semináře </a:t>
            </a:r>
            <a:br>
              <a:rPr lang="cs-CZ" sz="1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instruktáž.</a:t>
            </a:r>
          </a:p>
          <a:p>
            <a:pPr marL="285750" indent="-28575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Opět velká část zaměstnanců nedokázala efektivitu online školení posoudit, pravděpodobně proto, že danou formu neabsolvovali.</a:t>
            </a:r>
          </a:p>
        </p:txBody>
      </p:sp>
    </p:spTree>
    <p:extLst>
      <p:ext uri="{BB962C8B-B14F-4D97-AF65-F5344CB8AC3E}">
        <p14:creationId xmlns:p14="http://schemas.microsoft.com/office/powerpoint/2010/main" val="33759995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6">
            <a:extLst>
              <a:ext uri="{FF2B5EF4-FFF2-40B4-BE49-F238E27FC236}">
                <a16:creationId xmlns:a16="http://schemas.microsoft.com/office/drawing/2014/main" id="{3D37BC86-EB17-FA0F-9EA2-D0BDABB213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1656" y="1716827"/>
            <a:ext cx="6651669" cy="3588597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Samostudium zaměstnanců</a:t>
            </a: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F842C648-A0F2-3CE7-7720-FED6FA034474}"/>
              </a:ext>
            </a:extLst>
          </p:cNvPr>
          <p:cNvSpPr/>
          <p:nvPr/>
        </p:nvSpPr>
        <p:spPr>
          <a:xfrm>
            <a:off x="0" y="6671388"/>
            <a:ext cx="12192000" cy="186612"/>
          </a:xfrm>
          <a:prstGeom prst="rect">
            <a:avLst/>
          </a:prstGeom>
          <a:solidFill>
            <a:srgbClr val="004D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89CB2A1F-6FFE-4673-82CF-04A1CF8FE74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944" t="43265" r="47423" b="44898"/>
          <a:stretch/>
        </p:blipFill>
        <p:spPr>
          <a:xfrm>
            <a:off x="8579441" y="561483"/>
            <a:ext cx="2710903" cy="677726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EED81F7D-516E-6C67-83FB-76F8960270A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2" t="32689" r="4165" b="31306"/>
          <a:stretch/>
        </p:blipFill>
        <p:spPr bwMode="auto">
          <a:xfrm>
            <a:off x="901656" y="561483"/>
            <a:ext cx="3207244" cy="73079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59022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6">
            <a:extLst>
              <a:ext uri="{FF2B5EF4-FFF2-40B4-BE49-F238E27FC236}">
                <a16:creationId xmlns:a16="http://schemas.microsoft.com/office/drawing/2014/main" id="{3D37BC86-EB17-FA0F-9EA2-D0BDABB21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4417"/>
            <a:ext cx="10515600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Vzdělávání ve volném čase</a:t>
            </a: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F842C648-A0F2-3CE7-7720-FED6FA034474}"/>
              </a:ext>
            </a:extLst>
          </p:cNvPr>
          <p:cNvSpPr/>
          <p:nvPr/>
        </p:nvSpPr>
        <p:spPr>
          <a:xfrm>
            <a:off x="0" y="6671388"/>
            <a:ext cx="12192000" cy="186612"/>
          </a:xfrm>
          <a:prstGeom prst="rect">
            <a:avLst/>
          </a:prstGeom>
          <a:solidFill>
            <a:srgbClr val="004D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Zástupný symbol pro číslo snímku 13">
            <a:extLst>
              <a:ext uri="{FF2B5EF4-FFF2-40B4-BE49-F238E27FC236}">
                <a16:creationId xmlns:a16="http://schemas.microsoft.com/office/drawing/2014/main" id="{528D0F48-EB30-C9AB-7C2C-E2D2340D4673}"/>
              </a:ext>
            </a:extLst>
          </p:cNvPr>
          <p:cNvSpPr txBox="1">
            <a:spLocks/>
          </p:cNvSpPr>
          <p:nvPr/>
        </p:nvSpPr>
        <p:spPr>
          <a:xfrm>
            <a:off x="604835" y="6301987"/>
            <a:ext cx="4667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E6CC38-644B-4A2F-B018-75EC3AE8591A}" type="slidenum">
              <a:rPr lang="cs-CZ" smtClean="0">
                <a:latin typeface="Verdana" panose="020B0604030504040204" pitchFamily="34" charset="0"/>
                <a:ea typeface="Verdana" panose="020B0604030504040204" pitchFamily="34" charset="0"/>
              </a:rPr>
              <a:pPr/>
              <a:t>23</a:t>
            </a:fld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AD36FD7B-4EA3-DF77-46F2-A2AD58DB021F}"/>
              </a:ext>
            </a:extLst>
          </p:cNvPr>
          <p:cNvSpPr txBox="1"/>
          <p:nvPr/>
        </p:nvSpPr>
        <p:spPr>
          <a:xfrm>
            <a:off x="838197" y="1740690"/>
            <a:ext cx="5410203" cy="5483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cs-CZ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Vzdělávací kurzy ve volném čase navštěvuje 29 % zaměstnanců.</a:t>
            </a:r>
          </a:p>
          <a:p>
            <a:pPr marL="285750" indent="-285750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cs-CZ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Zaměstnanci nejčastěji navštěvují odborné, jazykové, seberozvojové </a:t>
            </a:r>
            <a:br>
              <a:rPr lang="cs-CZ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volnočasové kurzy.</a:t>
            </a:r>
          </a:p>
          <a:p>
            <a:r>
              <a:rPr lang="cs-CZ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odborné (IT, pedagogika, účetnictví, učební – kadeřnické, pedikérské, zdravotnické)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jazykové (angličtina)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seberozvojové (psychologie, komunikace)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volnočasové (sporty)</a:t>
            </a:r>
          </a:p>
          <a:p>
            <a:pPr marL="800100" lvl="1" indent="-342900">
              <a:buFont typeface="+mj-lt"/>
              <a:buAutoNum type="arabicPeriod"/>
            </a:pPr>
            <a:endParaRPr lang="cs-CZ" dirty="0">
              <a:solidFill>
                <a:srgbClr val="004D6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b="1" dirty="0">
              <a:solidFill>
                <a:srgbClr val="004D6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sz="1800" b="1" dirty="0">
              <a:solidFill>
                <a:srgbClr val="004D6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b="1" dirty="0">
              <a:solidFill>
                <a:srgbClr val="004D6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b="1" dirty="0">
              <a:solidFill>
                <a:srgbClr val="004D6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sz="1800" b="1" dirty="0">
              <a:solidFill>
                <a:srgbClr val="004D6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2" name="Graf 1">
            <a:extLst>
              <a:ext uri="{FF2B5EF4-FFF2-40B4-BE49-F238E27FC236}">
                <a16:creationId xmlns:a16="http://schemas.microsoft.com/office/drawing/2014/main" id="{5CF36152-A433-44F4-E58B-48CC8EC253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532771"/>
              </p:ext>
            </p:extLst>
          </p:nvPr>
        </p:nvGraphicFramePr>
        <p:xfrm>
          <a:off x="6329362" y="1735571"/>
          <a:ext cx="4654906" cy="3742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ástupný text 1">
            <a:extLst>
              <a:ext uri="{FF2B5EF4-FFF2-40B4-BE49-F238E27FC236}">
                <a16:creationId xmlns:a16="http://schemas.microsoft.com/office/drawing/2014/main" id="{0E62C57B-C2CE-FEDB-DEAB-D6033BCC3AC6}"/>
              </a:ext>
            </a:extLst>
          </p:cNvPr>
          <p:cNvSpPr txBox="1">
            <a:spLocks/>
          </p:cNvSpPr>
          <p:nvPr/>
        </p:nvSpPr>
        <p:spPr>
          <a:xfrm>
            <a:off x="1071561" y="6174320"/>
            <a:ext cx="10818183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cs-CZ" sz="1100" i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Otázka: Navštěvujete vzdělávací kurzy i ve volném čase? Může jít o kurzy pro profesní i osobnostní rozvoj. </a:t>
            </a:r>
            <a:br>
              <a:rPr lang="cs-CZ" sz="1100" i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100" i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Pozn.: V závorce jsou uvedeny příklady častěji se opakujících kurzů.</a:t>
            </a:r>
          </a:p>
        </p:txBody>
      </p:sp>
    </p:spTree>
    <p:extLst>
      <p:ext uri="{BB962C8B-B14F-4D97-AF65-F5344CB8AC3E}">
        <p14:creationId xmlns:p14="http://schemas.microsoft.com/office/powerpoint/2010/main" val="30950620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6">
            <a:extLst>
              <a:ext uri="{FF2B5EF4-FFF2-40B4-BE49-F238E27FC236}">
                <a16:creationId xmlns:a16="http://schemas.microsoft.com/office/drawing/2014/main" id="{3D37BC86-EB17-FA0F-9EA2-D0BDABB21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15168"/>
            <a:ext cx="10515600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Oblasti, kterým se zaměstnanci věnovali za poslední rok</a:t>
            </a: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F842C648-A0F2-3CE7-7720-FED6FA034474}"/>
              </a:ext>
            </a:extLst>
          </p:cNvPr>
          <p:cNvSpPr/>
          <p:nvPr/>
        </p:nvSpPr>
        <p:spPr>
          <a:xfrm>
            <a:off x="0" y="6671388"/>
            <a:ext cx="12192000" cy="186612"/>
          </a:xfrm>
          <a:prstGeom prst="rect">
            <a:avLst/>
          </a:prstGeom>
          <a:solidFill>
            <a:srgbClr val="004D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Zástupný symbol pro číslo snímku 13">
            <a:extLst>
              <a:ext uri="{FF2B5EF4-FFF2-40B4-BE49-F238E27FC236}">
                <a16:creationId xmlns:a16="http://schemas.microsoft.com/office/drawing/2014/main" id="{528D0F48-EB30-C9AB-7C2C-E2D2340D4673}"/>
              </a:ext>
            </a:extLst>
          </p:cNvPr>
          <p:cNvSpPr txBox="1">
            <a:spLocks/>
          </p:cNvSpPr>
          <p:nvPr/>
        </p:nvSpPr>
        <p:spPr>
          <a:xfrm>
            <a:off x="604835" y="6301987"/>
            <a:ext cx="4667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E6CC38-644B-4A2F-B018-75EC3AE8591A}" type="slidenum">
              <a:rPr lang="cs-CZ" smtClean="0">
                <a:latin typeface="Verdana" panose="020B0604030504040204" pitchFamily="34" charset="0"/>
                <a:ea typeface="Verdana" panose="020B0604030504040204" pitchFamily="34" charset="0"/>
              </a:rPr>
              <a:pPr/>
              <a:t>24</a:t>
            </a:fld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2" name="Graf 1">
            <a:extLst>
              <a:ext uri="{FF2B5EF4-FFF2-40B4-BE49-F238E27FC236}">
                <a16:creationId xmlns:a16="http://schemas.microsoft.com/office/drawing/2014/main" id="{C768E4F5-57C2-B429-EC6C-4F2A337D47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8162445"/>
              </p:ext>
            </p:extLst>
          </p:nvPr>
        </p:nvGraphicFramePr>
        <p:xfrm>
          <a:off x="1068001" y="2603370"/>
          <a:ext cx="9950401" cy="3750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7463177C-DEF2-2C6B-D9A9-CEAFB5D1ADC3}"/>
              </a:ext>
            </a:extLst>
          </p:cNvPr>
          <p:cNvSpPr txBox="1"/>
          <p:nvPr/>
        </p:nvSpPr>
        <p:spPr>
          <a:xfrm>
            <a:off x="1068001" y="6353744"/>
            <a:ext cx="98051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i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Otázka: Na jaká témata byly zaměřeny vzdělávací aktivity, které jste absolvoval/a za poslední rok?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4B34561-855B-EBF0-133F-B69AFFB3401F}"/>
              </a:ext>
            </a:extLst>
          </p:cNvPr>
          <p:cNvSpPr txBox="1"/>
          <p:nvPr/>
        </p:nvSpPr>
        <p:spPr>
          <a:xfrm>
            <a:off x="991123" y="1392488"/>
            <a:ext cx="10484917" cy="11505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cs-CZ" sz="1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Zaměstnanci </a:t>
            </a: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(54 %) </a:t>
            </a:r>
            <a:r>
              <a:rPr lang="cs-CZ" sz="1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 za poslední rok nejvíce věnovali vzdělávání v technické </a:t>
            </a:r>
            <a:br>
              <a:rPr lang="cs-CZ" sz="1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odborné oblasti. </a:t>
            </a: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Často se věnovali také osobnostnímu rozvoji (38 %), komunikačním (28 %) a IT dovednostem (26 %).</a:t>
            </a:r>
          </a:p>
          <a:p>
            <a:pPr marL="285750" indent="-28575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Naopak nejméně se zaměstnanci věnovali vzdělávání v oblasti kyberprostoru.</a:t>
            </a:r>
          </a:p>
        </p:txBody>
      </p:sp>
    </p:spTree>
    <p:extLst>
      <p:ext uri="{BB962C8B-B14F-4D97-AF65-F5344CB8AC3E}">
        <p14:creationId xmlns:p14="http://schemas.microsoft.com/office/powerpoint/2010/main" val="11254170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6">
            <a:extLst>
              <a:ext uri="{FF2B5EF4-FFF2-40B4-BE49-F238E27FC236}">
                <a16:creationId xmlns:a16="http://schemas.microsoft.com/office/drawing/2014/main" id="{3D37BC86-EB17-FA0F-9EA2-D0BDABB21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8112"/>
            <a:ext cx="10515600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Formy vzdělávání, které zaměstnanci užívají pro samostudium</a:t>
            </a: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F842C648-A0F2-3CE7-7720-FED6FA034474}"/>
              </a:ext>
            </a:extLst>
          </p:cNvPr>
          <p:cNvSpPr/>
          <p:nvPr/>
        </p:nvSpPr>
        <p:spPr>
          <a:xfrm>
            <a:off x="0" y="6671388"/>
            <a:ext cx="12192000" cy="186612"/>
          </a:xfrm>
          <a:prstGeom prst="rect">
            <a:avLst/>
          </a:prstGeom>
          <a:solidFill>
            <a:srgbClr val="004D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Zástupný symbol pro číslo snímku 13">
            <a:extLst>
              <a:ext uri="{FF2B5EF4-FFF2-40B4-BE49-F238E27FC236}">
                <a16:creationId xmlns:a16="http://schemas.microsoft.com/office/drawing/2014/main" id="{528D0F48-EB30-C9AB-7C2C-E2D2340D4673}"/>
              </a:ext>
            </a:extLst>
          </p:cNvPr>
          <p:cNvSpPr txBox="1">
            <a:spLocks/>
          </p:cNvSpPr>
          <p:nvPr/>
        </p:nvSpPr>
        <p:spPr>
          <a:xfrm>
            <a:off x="604835" y="6301987"/>
            <a:ext cx="4667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E6CC38-644B-4A2F-B018-75EC3AE8591A}" type="slidenum">
              <a:rPr lang="cs-CZ" smtClean="0">
                <a:latin typeface="Verdana" panose="020B0604030504040204" pitchFamily="34" charset="0"/>
                <a:ea typeface="Verdana" panose="020B0604030504040204" pitchFamily="34" charset="0"/>
              </a:rPr>
              <a:pPr/>
              <a:t>25</a:t>
            </a:fld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2" name="Graf 1">
            <a:extLst>
              <a:ext uri="{FF2B5EF4-FFF2-40B4-BE49-F238E27FC236}">
                <a16:creationId xmlns:a16="http://schemas.microsoft.com/office/drawing/2014/main" id="{C768E4F5-57C2-B429-EC6C-4F2A337D47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1387082"/>
              </p:ext>
            </p:extLst>
          </p:nvPr>
        </p:nvGraphicFramePr>
        <p:xfrm>
          <a:off x="1071561" y="3501098"/>
          <a:ext cx="10414056" cy="2361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4E782BBB-3697-8303-84BD-FF42BD4B2480}"/>
              </a:ext>
            </a:extLst>
          </p:cNvPr>
          <p:cNvSpPr txBox="1"/>
          <p:nvPr/>
        </p:nvSpPr>
        <p:spPr>
          <a:xfrm>
            <a:off x="5570738" y="2243621"/>
            <a:ext cx="60989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Courier New" panose="02070309020205020404" pitchFamily="49" charset="0"/>
              <a:buChar char="o"/>
            </a:pPr>
            <a:endParaRPr lang="cs-CZ" sz="1800" dirty="0">
              <a:solidFill>
                <a:srgbClr val="004D6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B7020183-0701-0CF4-9E3F-E2591933EA47}"/>
              </a:ext>
            </a:extLst>
          </p:cNvPr>
          <p:cNvSpPr txBox="1"/>
          <p:nvPr/>
        </p:nvSpPr>
        <p:spPr>
          <a:xfrm>
            <a:off x="838198" y="1703307"/>
            <a:ext cx="10549251" cy="1708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cs-CZ" sz="1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Zaměstnanci pro samostudium nejčastěji využívají psané tištěné a elektronické</a:t>
            </a:r>
            <a:br>
              <a:rPr lang="cs-CZ" sz="1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materiály </a:t>
            </a: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(65 %). </a:t>
            </a:r>
          </a:p>
          <a:p>
            <a:pPr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U možnosti „jiné formy“ vzdělávání zaměstnanci uvádějí především: </a:t>
            </a:r>
          </a:p>
          <a:p>
            <a:pPr marL="800100" lvl="1" indent="-34290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prezenčně (lektor, konzultace)</a:t>
            </a:r>
          </a:p>
          <a:p>
            <a:pPr marL="800100" lvl="1" indent="-34290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 internetu (sociální sítě, videa) </a:t>
            </a:r>
          </a:p>
        </p:txBody>
      </p:sp>
      <p:sp>
        <p:nvSpPr>
          <p:cNvPr id="5" name="Zástupný text 1">
            <a:extLst>
              <a:ext uri="{FF2B5EF4-FFF2-40B4-BE49-F238E27FC236}">
                <a16:creationId xmlns:a16="http://schemas.microsoft.com/office/drawing/2014/main" id="{C3A2FA7C-B69F-E275-A759-F93DD2B218F3}"/>
              </a:ext>
            </a:extLst>
          </p:cNvPr>
          <p:cNvSpPr txBox="1">
            <a:spLocks/>
          </p:cNvSpPr>
          <p:nvPr/>
        </p:nvSpPr>
        <p:spPr>
          <a:xfrm>
            <a:off x="1071561" y="5952013"/>
            <a:ext cx="10818183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cs-CZ" sz="1100" i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Otázka: Věnoval/a jste se v posledním roce samostudiu? Pokud ano, jakou formou? Můžete zvolit více možností. Může jít o samostudium jak za účelem zvýšení profesních dovedností, tak pro osobní rozvoj.</a:t>
            </a:r>
            <a:br>
              <a:rPr lang="cs-CZ" sz="1100" i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100" i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Pozn.: Většina odpovědí „jiné formy“ uvádí, že se samostudiu nevěnovali.</a:t>
            </a:r>
          </a:p>
          <a:p>
            <a:pPr marL="0" indent="0">
              <a:lnSpc>
                <a:spcPct val="110000"/>
              </a:lnSpc>
              <a:buNone/>
            </a:pPr>
            <a:endParaRPr lang="cs-CZ" sz="1100" i="1" dirty="0">
              <a:solidFill>
                <a:srgbClr val="004D6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9606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6">
            <a:extLst>
              <a:ext uri="{FF2B5EF4-FFF2-40B4-BE49-F238E27FC236}">
                <a16:creationId xmlns:a16="http://schemas.microsoft.com/office/drawing/2014/main" id="{3D37BC86-EB17-FA0F-9EA2-D0BDABB213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1656" y="1716827"/>
            <a:ext cx="6651669" cy="3588597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Změny v pohledu </a:t>
            </a:r>
            <a:br>
              <a:rPr lang="cs-CZ" sz="44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44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na vzdělávání </a:t>
            </a:r>
            <a:br>
              <a:rPr lang="cs-CZ" sz="44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44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za poslední tři roky</a:t>
            </a: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F842C648-A0F2-3CE7-7720-FED6FA034474}"/>
              </a:ext>
            </a:extLst>
          </p:cNvPr>
          <p:cNvSpPr/>
          <p:nvPr/>
        </p:nvSpPr>
        <p:spPr>
          <a:xfrm>
            <a:off x="0" y="6671388"/>
            <a:ext cx="12192000" cy="186612"/>
          </a:xfrm>
          <a:prstGeom prst="rect">
            <a:avLst/>
          </a:prstGeom>
          <a:solidFill>
            <a:srgbClr val="004D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77D7C0F-3721-7CAA-C6AE-696A030B0F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944" t="43265" r="47423" b="44898"/>
          <a:stretch/>
        </p:blipFill>
        <p:spPr>
          <a:xfrm>
            <a:off x="8579441" y="561483"/>
            <a:ext cx="2710903" cy="677726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943D9FA3-D143-298A-CDF6-93CA10ACE40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2" t="32689" r="4165" b="31306"/>
          <a:stretch/>
        </p:blipFill>
        <p:spPr bwMode="auto">
          <a:xfrm>
            <a:off x="901656" y="561483"/>
            <a:ext cx="3207244" cy="73079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126186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6">
            <a:extLst>
              <a:ext uri="{FF2B5EF4-FFF2-40B4-BE49-F238E27FC236}">
                <a16:creationId xmlns:a16="http://schemas.microsoft.com/office/drawing/2014/main" id="{3D37BC86-EB17-FA0F-9EA2-D0BDABB21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7" y="248158"/>
            <a:ext cx="10702773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Postoj ke vzdělávání za poslední tři roky</a:t>
            </a: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F842C648-A0F2-3CE7-7720-FED6FA034474}"/>
              </a:ext>
            </a:extLst>
          </p:cNvPr>
          <p:cNvSpPr/>
          <p:nvPr/>
        </p:nvSpPr>
        <p:spPr>
          <a:xfrm>
            <a:off x="0" y="6671388"/>
            <a:ext cx="12192000" cy="186612"/>
          </a:xfrm>
          <a:prstGeom prst="rect">
            <a:avLst/>
          </a:prstGeom>
          <a:solidFill>
            <a:srgbClr val="004D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Zástupný symbol pro číslo snímku 13">
            <a:extLst>
              <a:ext uri="{FF2B5EF4-FFF2-40B4-BE49-F238E27FC236}">
                <a16:creationId xmlns:a16="http://schemas.microsoft.com/office/drawing/2014/main" id="{528D0F48-EB30-C9AB-7C2C-E2D2340D4673}"/>
              </a:ext>
            </a:extLst>
          </p:cNvPr>
          <p:cNvSpPr txBox="1">
            <a:spLocks/>
          </p:cNvSpPr>
          <p:nvPr/>
        </p:nvSpPr>
        <p:spPr>
          <a:xfrm>
            <a:off x="604835" y="6301987"/>
            <a:ext cx="4667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E6CC38-644B-4A2F-B018-75EC3AE8591A}" type="slidenum">
              <a:rPr lang="cs-CZ" smtClean="0">
                <a:latin typeface="Verdana" panose="020B0604030504040204" pitchFamily="34" charset="0"/>
                <a:ea typeface="Verdana" panose="020B0604030504040204" pitchFamily="34" charset="0"/>
              </a:rPr>
              <a:pPr/>
              <a:t>27</a:t>
            </a:fld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6F7BD8E-7056-9A40-CA14-0E679F736558}"/>
              </a:ext>
            </a:extLst>
          </p:cNvPr>
          <p:cNvSpPr txBox="1"/>
          <p:nvPr/>
        </p:nvSpPr>
        <p:spPr>
          <a:xfrm>
            <a:off x="838198" y="1797914"/>
            <a:ext cx="5279398" cy="40575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cs-CZ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Postoj ke vzdělávání se za dobu pandemie COVID-19 a bezprostředně po ní nezměnil u 86 % dotázaných.</a:t>
            </a:r>
          </a:p>
          <a:p>
            <a:pPr marL="285750" indent="-285750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Pouze 11 % respondentů uvedlo, že se jejich postoj změnil; nejčastěji zmiňují:</a:t>
            </a:r>
          </a:p>
          <a:p>
            <a:pPr marL="742950" lvl="1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větší důležitost, kterou přikládají vzdělávání</a:t>
            </a:r>
          </a:p>
          <a:p>
            <a:pPr marL="742950" lvl="1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že začali nebo plánují začít studovat (dokončení vyššího stupně vzdělání, kurzy)</a:t>
            </a:r>
          </a:p>
          <a:p>
            <a:pPr marL="742950" lvl="1" indent="-285750">
              <a:spcBef>
                <a:spcPts val="1000"/>
              </a:spcBef>
              <a:buFont typeface="Courier New" panose="02070309020205020404" pitchFamily="49" charset="0"/>
              <a:buChar char="o"/>
            </a:pPr>
            <a:endParaRPr lang="cs-CZ" b="1" dirty="0">
              <a:solidFill>
                <a:srgbClr val="004D6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spcBef>
                <a:spcPts val="1000"/>
              </a:spcBef>
              <a:buFont typeface="Courier New" panose="02070309020205020404" pitchFamily="49" charset="0"/>
              <a:buChar char="o"/>
            </a:pPr>
            <a:endParaRPr lang="cs-CZ" b="1" dirty="0">
              <a:solidFill>
                <a:srgbClr val="004D6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4C4C9D4-E60A-90C0-637D-A98BBDE4305C}"/>
              </a:ext>
            </a:extLst>
          </p:cNvPr>
          <p:cNvSpPr txBox="1"/>
          <p:nvPr/>
        </p:nvSpPr>
        <p:spPr>
          <a:xfrm>
            <a:off x="1170047" y="6330492"/>
            <a:ext cx="103541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i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Otázka: Změnil se nějak Váš postoj ke vzdělání za dobu pandemie a omezení s ní spojených? </a:t>
            </a:r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9D26F841-2667-2568-F181-1E02F2E091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8822161"/>
              </p:ext>
            </p:extLst>
          </p:nvPr>
        </p:nvGraphicFramePr>
        <p:xfrm>
          <a:off x="6347117" y="1797914"/>
          <a:ext cx="4654906" cy="3742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95053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6">
            <a:extLst>
              <a:ext uri="{FF2B5EF4-FFF2-40B4-BE49-F238E27FC236}">
                <a16:creationId xmlns:a16="http://schemas.microsoft.com/office/drawing/2014/main" id="{3D37BC86-EB17-FA0F-9EA2-D0BDABB21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650" y="0"/>
            <a:ext cx="11288699" cy="1325563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Vnímání změn ve vzdělávání za poslední tři roky</a:t>
            </a: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F842C648-A0F2-3CE7-7720-FED6FA034474}"/>
              </a:ext>
            </a:extLst>
          </p:cNvPr>
          <p:cNvSpPr/>
          <p:nvPr/>
        </p:nvSpPr>
        <p:spPr>
          <a:xfrm>
            <a:off x="0" y="6671388"/>
            <a:ext cx="12192000" cy="186612"/>
          </a:xfrm>
          <a:prstGeom prst="rect">
            <a:avLst/>
          </a:prstGeom>
          <a:solidFill>
            <a:srgbClr val="004D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Zástupný symbol pro číslo snímku 13">
            <a:extLst>
              <a:ext uri="{FF2B5EF4-FFF2-40B4-BE49-F238E27FC236}">
                <a16:creationId xmlns:a16="http://schemas.microsoft.com/office/drawing/2014/main" id="{528D0F48-EB30-C9AB-7C2C-E2D2340D4673}"/>
              </a:ext>
            </a:extLst>
          </p:cNvPr>
          <p:cNvSpPr txBox="1">
            <a:spLocks/>
          </p:cNvSpPr>
          <p:nvPr/>
        </p:nvSpPr>
        <p:spPr>
          <a:xfrm>
            <a:off x="604835" y="6301987"/>
            <a:ext cx="4667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E6CC38-644B-4A2F-B018-75EC3AE8591A}" type="slidenum">
              <a:rPr lang="cs-CZ" smtClean="0">
                <a:latin typeface="Verdana" panose="020B0604030504040204" pitchFamily="34" charset="0"/>
                <a:ea typeface="Verdana" panose="020B0604030504040204" pitchFamily="34" charset="0"/>
              </a:rPr>
              <a:pPr/>
              <a:t>28</a:t>
            </a:fld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2" name="Graf 1">
            <a:extLst>
              <a:ext uri="{FF2B5EF4-FFF2-40B4-BE49-F238E27FC236}">
                <a16:creationId xmlns:a16="http://schemas.microsoft.com/office/drawing/2014/main" id="{914BC657-B4E7-908B-F7AA-078D5FAF37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0080169"/>
              </p:ext>
            </p:extLst>
          </p:nvPr>
        </p:nvGraphicFramePr>
        <p:xfrm>
          <a:off x="6095999" y="2360220"/>
          <a:ext cx="4829453" cy="3863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ovéPole 7">
            <a:extLst>
              <a:ext uri="{FF2B5EF4-FFF2-40B4-BE49-F238E27FC236}">
                <a16:creationId xmlns:a16="http://schemas.microsoft.com/office/drawing/2014/main" id="{06F7BD8E-7056-9A40-CA14-0E679F736558}"/>
              </a:ext>
            </a:extLst>
          </p:cNvPr>
          <p:cNvSpPr txBox="1"/>
          <p:nvPr/>
        </p:nvSpPr>
        <p:spPr>
          <a:xfrm>
            <a:off x="451650" y="1162657"/>
            <a:ext cx="11169220" cy="10515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Pětina dotázaných (24 %) uvádí, že došlo k nějakým změnám ve vzdělávání, nejčastěji zmiňují: nárůst online formy vzdělávání a větší množství e-learningů.</a:t>
            </a:r>
          </a:p>
          <a:p>
            <a:pPr marL="285750" indent="-285750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Změny zaměstnanci nejčastěji hodnotí jako pozitivní (40 %).</a:t>
            </a:r>
            <a:endParaRPr lang="cs-CZ" b="1" dirty="0">
              <a:solidFill>
                <a:srgbClr val="004D6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4C4C9D4-E60A-90C0-637D-A98BBDE4305C}"/>
              </a:ext>
            </a:extLst>
          </p:cNvPr>
          <p:cNvSpPr txBox="1"/>
          <p:nvPr/>
        </p:nvSpPr>
        <p:spPr>
          <a:xfrm>
            <a:off x="1071561" y="6236225"/>
            <a:ext cx="103541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i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Otázky: Pozorujete nějakou změnu v organizaci vzdělávání (frekvence, forma, místo atd.) ve Vaší organizaci či mimo ni za poslední tři roky (2020 – 2022) poznamenané mj. epidemií COVID 19? Jak byste tuto změnu / tyto změny celkově zhodnotil/a? N = 210</a:t>
            </a:r>
          </a:p>
        </p:txBody>
      </p:sp>
      <p:graphicFrame>
        <p:nvGraphicFramePr>
          <p:cNvPr id="9" name="Graf 8">
            <a:extLst>
              <a:ext uri="{FF2B5EF4-FFF2-40B4-BE49-F238E27FC236}">
                <a16:creationId xmlns:a16="http://schemas.microsoft.com/office/drawing/2014/main" id="{93469952-2705-A33E-7799-C0EC5E7487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6434327"/>
              </p:ext>
            </p:extLst>
          </p:nvPr>
        </p:nvGraphicFramePr>
        <p:xfrm>
          <a:off x="997996" y="2360220"/>
          <a:ext cx="4515037" cy="3789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557130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6">
            <a:extLst>
              <a:ext uri="{FF2B5EF4-FFF2-40B4-BE49-F238E27FC236}">
                <a16:creationId xmlns:a16="http://schemas.microsoft.com/office/drawing/2014/main" id="{3D37BC86-EB17-FA0F-9EA2-D0BDABB21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100753"/>
            <a:ext cx="10748964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Změny v seberozvojových plánech </a:t>
            </a:r>
            <a:br>
              <a:rPr lang="cs-CZ" sz="3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3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za poslední tři roky</a:t>
            </a: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F842C648-A0F2-3CE7-7720-FED6FA034474}"/>
              </a:ext>
            </a:extLst>
          </p:cNvPr>
          <p:cNvSpPr/>
          <p:nvPr/>
        </p:nvSpPr>
        <p:spPr>
          <a:xfrm>
            <a:off x="0" y="6671388"/>
            <a:ext cx="12192000" cy="186612"/>
          </a:xfrm>
          <a:prstGeom prst="rect">
            <a:avLst/>
          </a:prstGeom>
          <a:solidFill>
            <a:srgbClr val="004D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Zástupný symbol pro číslo snímku 13">
            <a:extLst>
              <a:ext uri="{FF2B5EF4-FFF2-40B4-BE49-F238E27FC236}">
                <a16:creationId xmlns:a16="http://schemas.microsoft.com/office/drawing/2014/main" id="{528D0F48-EB30-C9AB-7C2C-E2D2340D4673}"/>
              </a:ext>
            </a:extLst>
          </p:cNvPr>
          <p:cNvSpPr txBox="1">
            <a:spLocks/>
          </p:cNvSpPr>
          <p:nvPr/>
        </p:nvSpPr>
        <p:spPr>
          <a:xfrm>
            <a:off x="604835" y="6301987"/>
            <a:ext cx="4667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E6CC38-644B-4A2F-B018-75EC3AE8591A}" type="slidenum">
              <a:rPr lang="cs-CZ" smtClean="0">
                <a:latin typeface="Verdana" panose="020B0604030504040204" pitchFamily="34" charset="0"/>
                <a:ea typeface="Verdana" panose="020B0604030504040204" pitchFamily="34" charset="0"/>
              </a:rPr>
              <a:pPr/>
              <a:t>29</a:t>
            </a:fld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2" name="Graf 1">
            <a:extLst>
              <a:ext uri="{FF2B5EF4-FFF2-40B4-BE49-F238E27FC236}">
                <a16:creationId xmlns:a16="http://schemas.microsoft.com/office/drawing/2014/main" id="{86298C4A-6BDC-ED5B-E687-FD9EF7AF587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7645268"/>
              </p:ext>
            </p:extLst>
          </p:nvPr>
        </p:nvGraphicFramePr>
        <p:xfrm>
          <a:off x="737263" y="2032627"/>
          <a:ext cx="10652049" cy="4198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57B46B4C-0C8F-B081-F2AD-0E3C2CC9EA1D}"/>
              </a:ext>
            </a:extLst>
          </p:cNvPr>
          <p:cNvSpPr txBox="1"/>
          <p:nvPr/>
        </p:nvSpPr>
        <p:spPr>
          <a:xfrm>
            <a:off x="1092117" y="6238363"/>
            <a:ext cx="102411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i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Otázka: Jak se změnily Vaše rozvojové plány v následujících tématech za poslední tři roky, kdy mj. probíhala pandemie COVID-19? </a:t>
            </a:r>
            <a:br>
              <a:rPr lang="cs-CZ" sz="1100" i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100" i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Pozn. Graf neobsahuje odpovědi typu „nevím“.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4BFB9D4-34BE-D5A7-3D31-0885C3FF1C0F}"/>
              </a:ext>
            </a:extLst>
          </p:cNvPr>
          <p:cNvSpPr txBox="1"/>
          <p:nvPr/>
        </p:nvSpPr>
        <p:spPr>
          <a:xfrm>
            <a:off x="838199" y="1426316"/>
            <a:ext cx="10616538" cy="608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cs-CZ" sz="1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Zaměstnanci se začali intenzivněji věnovat především technickým a odborným znalostem </a:t>
            </a: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(49 %).</a:t>
            </a:r>
          </a:p>
        </p:txBody>
      </p:sp>
    </p:spTree>
    <p:extLst>
      <p:ext uri="{BB962C8B-B14F-4D97-AF65-F5344CB8AC3E}">
        <p14:creationId xmlns:p14="http://schemas.microsoft.com/office/powerpoint/2010/main" val="254719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élník 17">
            <a:extLst>
              <a:ext uri="{FF2B5EF4-FFF2-40B4-BE49-F238E27FC236}">
                <a16:creationId xmlns:a16="http://schemas.microsoft.com/office/drawing/2014/main" id="{F842C648-A0F2-3CE7-7720-FED6FA034474}"/>
              </a:ext>
            </a:extLst>
          </p:cNvPr>
          <p:cNvSpPr/>
          <p:nvPr/>
        </p:nvSpPr>
        <p:spPr>
          <a:xfrm>
            <a:off x="0" y="6671388"/>
            <a:ext cx="12192000" cy="186612"/>
          </a:xfrm>
          <a:prstGeom prst="rect">
            <a:avLst/>
          </a:prstGeom>
          <a:solidFill>
            <a:srgbClr val="004D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Zástupný symbol pro číslo snímku 13">
            <a:extLst>
              <a:ext uri="{FF2B5EF4-FFF2-40B4-BE49-F238E27FC236}">
                <a16:creationId xmlns:a16="http://schemas.microsoft.com/office/drawing/2014/main" id="{528D0F48-EB30-C9AB-7C2C-E2D2340D4673}"/>
              </a:ext>
            </a:extLst>
          </p:cNvPr>
          <p:cNvSpPr txBox="1">
            <a:spLocks/>
          </p:cNvSpPr>
          <p:nvPr/>
        </p:nvSpPr>
        <p:spPr>
          <a:xfrm>
            <a:off x="604835" y="6301987"/>
            <a:ext cx="4667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E6CC38-644B-4A2F-B018-75EC3AE8591A}" type="slidenum">
              <a:rPr lang="cs-CZ" smtClean="0">
                <a:latin typeface="Verdana" panose="020B0604030504040204" pitchFamily="34" charset="0"/>
                <a:ea typeface="Verdana" panose="020B0604030504040204" pitchFamily="34" charset="0"/>
              </a:rPr>
              <a:pPr/>
              <a:t>3</a:t>
            </a:fld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Zástupný text 1">
            <a:extLst>
              <a:ext uri="{FF2B5EF4-FFF2-40B4-BE49-F238E27FC236}">
                <a16:creationId xmlns:a16="http://schemas.microsoft.com/office/drawing/2014/main" id="{49018AC1-07E5-F6E3-295B-8326C1352752}"/>
              </a:ext>
            </a:extLst>
          </p:cNvPr>
          <p:cNvSpPr txBox="1">
            <a:spLocks/>
          </p:cNvSpPr>
          <p:nvPr/>
        </p:nvSpPr>
        <p:spPr>
          <a:xfrm>
            <a:off x="838198" y="1974737"/>
            <a:ext cx="10396160" cy="4325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cs-CZ" sz="18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Komplexní realizaci šetření pro </a:t>
            </a:r>
            <a:r>
              <a:rPr lang="cs-CZ" sz="18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Sdružení pro rozvoj Moravskoslezského kraje</a:t>
            </a:r>
            <a:r>
              <a:rPr lang="cs-CZ" sz="18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zajistila Sekce vzdělávání Sdružení (příprava dotazníků, pilotáž, sběr části dat) ve spolupráci s výzkumnou společností </a:t>
            </a:r>
            <a:r>
              <a:rPr lang="cs-CZ" sz="1800" b="1" dirty="0" err="1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Inboox</a:t>
            </a:r>
            <a:r>
              <a:rPr lang="cs-CZ" sz="18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CZ, s.r.o. </a:t>
            </a:r>
            <a:r>
              <a:rPr lang="cs-CZ" sz="18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18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(sběr části dat, čištění </a:t>
            </a:r>
            <a:br>
              <a:rPr lang="cs-CZ" sz="18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8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analýza dat, zpracování prezentace).</a:t>
            </a:r>
            <a:endParaRPr lang="cs-CZ" sz="1800" b="1" dirty="0">
              <a:solidFill>
                <a:srgbClr val="004D6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cs-CZ" sz="18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Cílovou skupinou dotazování jsou zaměstnanci Moravskoslezského kraje.</a:t>
            </a:r>
          </a:p>
          <a:p>
            <a:pPr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cs-CZ" sz="18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Sběr dat proběhl v letech 2022/2023 metodami CAWI a CAPI.</a:t>
            </a:r>
          </a:p>
          <a:p>
            <a:pPr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cs-CZ" sz="18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 rámci analýzy pracujeme s odpověďmi od </a:t>
            </a:r>
            <a:r>
              <a:rPr lang="cs-CZ" sz="18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883 zaměstnanců </a:t>
            </a:r>
            <a:r>
              <a:rPr lang="cs-CZ" sz="18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 výkonem práce v Moravskoslezském kraji </a:t>
            </a:r>
          </a:p>
          <a:p>
            <a:pPr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cs-CZ" sz="18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Výsledný soubor je reprezentativní pro kvótní znaky pohlaví-věk a vzdělání.</a:t>
            </a:r>
          </a:p>
          <a:p>
            <a:pPr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cs-CZ" sz="18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Interaktivní výsledky si můžete prohlédnout na tomto odkazu: </a:t>
            </a:r>
            <a:r>
              <a:rPr lang="cs-CZ" sz="18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Power BI</a:t>
            </a:r>
            <a:r>
              <a:rPr lang="cs-CZ" sz="1800" baseline="300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endParaRPr lang="cs-CZ" sz="1800" b="1" dirty="0">
              <a:solidFill>
                <a:srgbClr val="004D6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10000"/>
              </a:lnSpc>
              <a:buFont typeface="Courier New" panose="02070309020205020404" pitchFamily="49" charset="0"/>
              <a:buChar char="o"/>
            </a:pPr>
            <a:endParaRPr lang="cs-CZ" sz="1800" dirty="0">
              <a:solidFill>
                <a:srgbClr val="004D6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27A333A-A9A1-E09F-43BF-3ACDD99D399A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5944" t="43265" r="47423" b="44898"/>
          <a:stretch/>
        </p:blipFill>
        <p:spPr>
          <a:xfrm>
            <a:off x="8579441" y="561483"/>
            <a:ext cx="2710903" cy="677726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76BA003E-FF13-8119-4C46-522820D6057D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2" t="32689" r="4165" b="31306"/>
          <a:stretch/>
        </p:blipFill>
        <p:spPr bwMode="auto">
          <a:xfrm>
            <a:off x="901656" y="561483"/>
            <a:ext cx="3207244" cy="73079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Zástupný text 1">
            <a:extLst>
              <a:ext uri="{FF2B5EF4-FFF2-40B4-BE49-F238E27FC236}">
                <a16:creationId xmlns:a16="http://schemas.microsoft.com/office/drawing/2014/main" id="{D448E4AA-45DD-E023-14CC-FFAD6BD255E3}"/>
              </a:ext>
            </a:extLst>
          </p:cNvPr>
          <p:cNvSpPr txBox="1">
            <a:spLocks/>
          </p:cNvSpPr>
          <p:nvPr/>
        </p:nvSpPr>
        <p:spPr>
          <a:xfrm>
            <a:off x="1185481" y="6030842"/>
            <a:ext cx="10048877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cs-CZ" sz="1100" baseline="300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cs-CZ" sz="1100" b="1" baseline="30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1100" b="0" i="1" u="none" strike="noStrike" baseline="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Grafy v Power BI jsou se součtem na 100 %, nezahrnujeme zde odpovědi typu „nevím“ a „neodpověděl(a)“. Z toho důvodu se může procentuální rozložení grafů v této závěrečné zprávě lišit, v poznámkách zde jsou uvedeny informace o tom, zda měli respondenti možnost uvést více odpovědí či zda se liší výsledný počet respondentů.</a:t>
            </a:r>
            <a:endParaRPr lang="cs-CZ" sz="1100" i="1" dirty="0">
              <a:solidFill>
                <a:srgbClr val="004D6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8549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6">
            <a:extLst>
              <a:ext uri="{FF2B5EF4-FFF2-40B4-BE49-F238E27FC236}">
                <a16:creationId xmlns:a16="http://schemas.microsoft.com/office/drawing/2014/main" id="{3D37BC86-EB17-FA0F-9EA2-D0BDABB21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643" y="261509"/>
            <a:ext cx="10515600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Důvody ke změnám v seberozvojových plánech za poslední tři roky</a:t>
            </a: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F842C648-A0F2-3CE7-7720-FED6FA034474}"/>
              </a:ext>
            </a:extLst>
          </p:cNvPr>
          <p:cNvSpPr/>
          <p:nvPr/>
        </p:nvSpPr>
        <p:spPr>
          <a:xfrm>
            <a:off x="0" y="6671388"/>
            <a:ext cx="12192000" cy="186612"/>
          </a:xfrm>
          <a:prstGeom prst="rect">
            <a:avLst/>
          </a:prstGeom>
          <a:solidFill>
            <a:srgbClr val="004D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Zástupný symbol pro číslo snímku 13">
            <a:extLst>
              <a:ext uri="{FF2B5EF4-FFF2-40B4-BE49-F238E27FC236}">
                <a16:creationId xmlns:a16="http://schemas.microsoft.com/office/drawing/2014/main" id="{528D0F48-EB30-C9AB-7C2C-E2D2340D4673}"/>
              </a:ext>
            </a:extLst>
          </p:cNvPr>
          <p:cNvSpPr txBox="1">
            <a:spLocks/>
          </p:cNvSpPr>
          <p:nvPr/>
        </p:nvSpPr>
        <p:spPr>
          <a:xfrm>
            <a:off x="604835" y="6301987"/>
            <a:ext cx="4667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E6CC38-644B-4A2F-B018-75EC3AE8591A}" type="slidenum">
              <a:rPr lang="cs-CZ" smtClean="0">
                <a:latin typeface="Verdana" panose="020B0604030504040204" pitchFamily="34" charset="0"/>
                <a:ea typeface="Verdana" panose="020B0604030504040204" pitchFamily="34" charset="0"/>
              </a:rPr>
              <a:pPr/>
              <a:t>30</a:t>
            </a:fld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C768E4F5-57C2-B429-EC6C-4F2A337D47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38670652"/>
              </p:ext>
            </p:extLst>
          </p:nvPr>
        </p:nvGraphicFramePr>
        <p:xfrm>
          <a:off x="991339" y="3346968"/>
          <a:ext cx="9963384" cy="2688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ovéPole 1">
            <a:extLst>
              <a:ext uri="{FF2B5EF4-FFF2-40B4-BE49-F238E27FC236}">
                <a16:creationId xmlns:a16="http://schemas.microsoft.com/office/drawing/2014/main" id="{E3CD67AD-2062-33AD-DD44-EABF957921F7}"/>
              </a:ext>
            </a:extLst>
          </p:cNvPr>
          <p:cNvSpPr txBox="1"/>
          <p:nvPr/>
        </p:nvSpPr>
        <p:spPr>
          <a:xfrm>
            <a:off x="1135922" y="6353744"/>
            <a:ext cx="102093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i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Otázka: Pokud se Vaše rozvojové plány změnily, s čím tuto změnu spojujete? (můžete vybrat více odpovědí)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198401C-4746-47D7-4CE5-F4FB71929A3B}"/>
              </a:ext>
            </a:extLst>
          </p:cNvPr>
          <p:cNvSpPr txBox="1"/>
          <p:nvPr/>
        </p:nvSpPr>
        <p:spPr>
          <a:xfrm>
            <a:off x="991339" y="1763494"/>
            <a:ext cx="10209321" cy="14070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10000"/>
              </a:lnSpc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Zaměstnanci, kteří změnili svůj plán seberozvoje nejčastěji odůvodňují tuto změnu </a:t>
            </a:r>
            <a:r>
              <a:rPr lang="cs-CZ" sz="1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udržením si kvalifikace ve svém oboru </a:t>
            </a: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(45 %) a </a:t>
            </a:r>
            <a:r>
              <a:rPr lang="cs-CZ" sz="1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vlastním seberozvojem </a:t>
            </a: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(44 %).</a:t>
            </a:r>
          </a:p>
          <a:p>
            <a:pPr marL="285750" indent="-285750">
              <a:lnSpc>
                <a:spcPct val="110000"/>
              </a:lnSpc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Svoje plány nezměnilo 20 % zaměstnanců.</a:t>
            </a:r>
          </a:p>
          <a:p>
            <a:pPr marL="285750" indent="-285750">
              <a:lnSpc>
                <a:spcPct val="110000"/>
              </a:lnSpc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Vlivem pandemie COVID-19 své rozvojové plány změnilo 15 % zaměstnanců. </a:t>
            </a:r>
          </a:p>
        </p:txBody>
      </p:sp>
    </p:spTree>
    <p:extLst>
      <p:ext uri="{BB962C8B-B14F-4D97-AF65-F5344CB8AC3E}">
        <p14:creationId xmlns:p14="http://schemas.microsoft.com/office/powerpoint/2010/main" val="6073103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6">
            <a:extLst>
              <a:ext uri="{FF2B5EF4-FFF2-40B4-BE49-F238E27FC236}">
                <a16:creationId xmlns:a16="http://schemas.microsoft.com/office/drawing/2014/main" id="{3D37BC86-EB17-FA0F-9EA2-D0BDABB21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118361"/>
            <a:ext cx="10515600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Dovednosti, které zaměstnanci plánují prohloubit v horizontu roku</a:t>
            </a: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F842C648-A0F2-3CE7-7720-FED6FA034474}"/>
              </a:ext>
            </a:extLst>
          </p:cNvPr>
          <p:cNvSpPr/>
          <p:nvPr/>
        </p:nvSpPr>
        <p:spPr>
          <a:xfrm>
            <a:off x="0" y="6671388"/>
            <a:ext cx="12192000" cy="186612"/>
          </a:xfrm>
          <a:prstGeom prst="rect">
            <a:avLst/>
          </a:prstGeom>
          <a:solidFill>
            <a:srgbClr val="004D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Zástupný symbol pro číslo snímku 13">
            <a:extLst>
              <a:ext uri="{FF2B5EF4-FFF2-40B4-BE49-F238E27FC236}">
                <a16:creationId xmlns:a16="http://schemas.microsoft.com/office/drawing/2014/main" id="{528D0F48-EB30-C9AB-7C2C-E2D2340D4673}"/>
              </a:ext>
            </a:extLst>
          </p:cNvPr>
          <p:cNvSpPr txBox="1">
            <a:spLocks/>
          </p:cNvSpPr>
          <p:nvPr/>
        </p:nvSpPr>
        <p:spPr>
          <a:xfrm>
            <a:off x="604835" y="6301987"/>
            <a:ext cx="4667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E6CC38-644B-4A2F-B018-75EC3AE8591A}" type="slidenum">
              <a:rPr lang="cs-CZ" smtClean="0">
                <a:latin typeface="Verdana" panose="020B0604030504040204" pitchFamily="34" charset="0"/>
                <a:ea typeface="Verdana" panose="020B0604030504040204" pitchFamily="34" charset="0"/>
              </a:rPr>
              <a:pPr/>
              <a:t>31</a:t>
            </a:fld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C768E4F5-57C2-B429-EC6C-4F2A337D47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7657167"/>
              </p:ext>
            </p:extLst>
          </p:nvPr>
        </p:nvGraphicFramePr>
        <p:xfrm>
          <a:off x="910711" y="2158597"/>
          <a:ext cx="10370574" cy="4193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ovéPole 1">
            <a:extLst>
              <a:ext uri="{FF2B5EF4-FFF2-40B4-BE49-F238E27FC236}">
                <a16:creationId xmlns:a16="http://schemas.microsoft.com/office/drawing/2014/main" id="{87BE6075-738B-086D-3246-EC19E2DDF792}"/>
              </a:ext>
            </a:extLst>
          </p:cNvPr>
          <p:cNvSpPr txBox="1"/>
          <p:nvPr/>
        </p:nvSpPr>
        <p:spPr>
          <a:xfrm>
            <a:off x="838198" y="1456231"/>
            <a:ext cx="1036542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Zaměstnanci plánují prohloubit především</a:t>
            </a:r>
            <a:r>
              <a:rPr lang="cs-CZ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technické a odborné znalosti </a:t>
            </a:r>
            <a:r>
              <a:rPr lang="cs-CZ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(51 %), </a:t>
            </a:r>
            <a:r>
              <a:rPr lang="cs-CZ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osobnostní rozvoj  </a:t>
            </a:r>
            <a:r>
              <a:rPr lang="cs-CZ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(43 %) </a:t>
            </a:r>
            <a:r>
              <a:rPr lang="cs-CZ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jazykové dovednosti </a:t>
            </a:r>
            <a:r>
              <a:rPr lang="cs-CZ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(30 %). </a:t>
            </a:r>
            <a:endParaRPr lang="cs-CZ" sz="1800" dirty="0">
              <a:solidFill>
                <a:srgbClr val="004D6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BC60B3D-8A21-1CE6-A6CC-C9E7C69C6650}"/>
              </a:ext>
            </a:extLst>
          </p:cNvPr>
          <p:cNvSpPr txBox="1"/>
          <p:nvPr/>
        </p:nvSpPr>
        <p:spPr>
          <a:xfrm>
            <a:off x="1137986" y="6353744"/>
            <a:ext cx="93925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i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Otázka: Jaké znalosti a dovednosti plánujete prohloubit v horizontu jednoho roku? (můžete vybrat více odpovědí)</a:t>
            </a:r>
          </a:p>
        </p:txBody>
      </p:sp>
    </p:spTree>
    <p:extLst>
      <p:ext uri="{BB962C8B-B14F-4D97-AF65-F5344CB8AC3E}">
        <p14:creationId xmlns:p14="http://schemas.microsoft.com/office/powerpoint/2010/main" val="37605150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6">
            <a:extLst>
              <a:ext uri="{FF2B5EF4-FFF2-40B4-BE49-F238E27FC236}">
                <a16:creationId xmlns:a16="http://schemas.microsoft.com/office/drawing/2014/main" id="{3D37BC86-EB17-FA0F-9EA2-D0BDABB21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888"/>
            <a:ext cx="10515600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Význam vzdělávání v oboru</a:t>
            </a: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F842C648-A0F2-3CE7-7720-FED6FA034474}"/>
              </a:ext>
            </a:extLst>
          </p:cNvPr>
          <p:cNvSpPr/>
          <p:nvPr/>
        </p:nvSpPr>
        <p:spPr>
          <a:xfrm>
            <a:off x="0" y="6671388"/>
            <a:ext cx="12192000" cy="186612"/>
          </a:xfrm>
          <a:prstGeom prst="rect">
            <a:avLst/>
          </a:prstGeom>
          <a:solidFill>
            <a:srgbClr val="004D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Zástupný symbol pro číslo snímku 13">
            <a:extLst>
              <a:ext uri="{FF2B5EF4-FFF2-40B4-BE49-F238E27FC236}">
                <a16:creationId xmlns:a16="http://schemas.microsoft.com/office/drawing/2014/main" id="{528D0F48-EB30-C9AB-7C2C-E2D2340D4673}"/>
              </a:ext>
            </a:extLst>
          </p:cNvPr>
          <p:cNvSpPr txBox="1">
            <a:spLocks/>
          </p:cNvSpPr>
          <p:nvPr/>
        </p:nvSpPr>
        <p:spPr>
          <a:xfrm>
            <a:off x="604835" y="6301987"/>
            <a:ext cx="4667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E6CC38-644B-4A2F-B018-75EC3AE8591A}" type="slidenum">
              <a:rPr lang="cs-CZ" smtClean="0">
                <a:latin typeface="Verdana" panose="020B0604030504040204" pitchFamily="34" charset="0"/>
                <a:ea typeface="Verdana" panose="020B0604030504040204" pitchFamily="34" charset="0"/>
              </a:rPr>
              <a:pPr/>
              <a:t>32</a:t>
            </a:fld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91A11F36-BDE6-4470-E121-BF68966508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8487510"/>
              </p:ext>
            </p:extLst>
          </p:nvPr>
        </p:nvGraphicFramePr>
        <p:xfrm>
          <a:off x="838200" y="3013645"/>
          <a:ext cx="10515600" cy="3337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ovéPole 1">
            <a:extLst>
              <a:ext uri="{FF2B5EF4-FFF2-40B4-BE49-F238E27FC236}">
                <a16:creationId xmlns:a16="http://schemas.microsoft.com/office/drawing/2014/main" id="{040D7894-F597-C165-A023-4742DD0B5CA0}"/>
              </a:ext>
            </a:extLst>
          </p:cNvPr>
          <p:cNvSpPr txBox="1"/>
          <p:nvPr/>
        </p:nvSpPr>
        <p:spPr>
          <a:xfrm>
            <a:off x="1166625" y="6340512"/>
            <a:ext cx="95727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i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Otázka: Do jaké míry souhlasíte či nesouhlasíte s následujícími výroky?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0303F2A-708C-8E24-7A77-E74D6A54AF57}"/>
              </a:ext>
            </a:extLst>
          </p:cNvPr>
          <p:cNvSpPr txBox="1"/>
          <p:nvPr/>
        </p:nvSpPr>
        <p:spPr>
          <a:xfrm>
            <a:off x="838198" y="1343290"/>
            <a:ext cx="10748965" cy="15874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 hodnocených výroků zaměstnanci nejčastěji souhlasí s tím, že s rychlými změnami ve světě a v přístupu k práci mají </a:t>
            </a:r>
            <a:r>
              <a:rPr lang="cs-CZ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pocit, že se potřebují stále učit novým dovednostem </a:t>
            </a:r>
            <a:r>
              <a:rPr lang="cs-CZ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(50 %). Ve velké míře také souhlasí s tím, že se jejich obor v posledních letech vyvinul natolik, že se musí stále učit, aby si udrželi potřebnou odbornou úroveň (48 %). </a:t>
            </a:r>
          </a:p>
        </p:txBody>
      </p:sp>
    </p:spTree>
    <p:extLst>
      <p:ext uri="{BB962C8B-B14F-4D97-AF65-F5344CB8AC3E}">
        <p14:creationId xmlns:p14="http://schemas.microsoft.com/office/powerpoint/2010/main" val="33752018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6">
            <a:extLst>
              <a:ext uri="{FF2B5EF4-FFF2-40B4-BE49-F238E27FC236}">
                <a16:creationId xmlns:a16="http://schemas.microsoft.com/office/drawing/2014/main" id="{3D37BC86-EB17-FA0F-9EA2-D0BDABB213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1657" y="2187535"/>
            <a:ext cx="6735938" cy="3588597"/>
          </a:xfrm>
        </p:spPr>
        <p:txBody>
          <a:bodyPr>
            <a:normAutofit fontScale="90000"/>
          </a:bodyPr>
          <a:lstStyle/>
          <a:p>
            <a:pPr algn="l"/>
            <a:r>
              <a:rPr lang="cs-CZ" sz="44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Vzdělávání zaměstnanců </a:t>
            </a:r>
            <a:br>
              <a:rPr lang="cs-CZ" sz="44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44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 pohledu zaměstnanců zodpovědných </a:t>
            </a:r>
            <a:br>
              <a:rPr lang="cs-CZ" sz="44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44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za firemní vzdělávání</a:t>
            </a: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F842C648-A0F2-3CE7-7720-FED6FA034474}"/>
              </a:ext>
            </a:extLst>
          </p:cNvPr>
          <p:cNvSpPr/>
          <p:nvPr/>
        </p:nvSpPr>
        <p:spPr>
          <a:xfrm>
            <a:off x="0" y="6671388"/>
            <a:ext cx="12192000" cy="186612"/>
          </a:xfrm>
          <a:prstGeom prst="rect">
            <a:avLst/>
          </a:prstGeom>
          <a:solidFill>
            <a:srgbClr val="004D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BE8F2A9-E293-ED0E-9A62-876D764C62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944" t="43265" r="47423" b="44898"/>
          <a:stretch/>
        </p:blipFill>
        <p:spPr>
          <a:xfrm>
            <a:off x="8579441" y="561483"/>
            <a:ext cx="2710903" cy="677726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EFE3F7B2-E53A-B6C5-37E8-FB0287A7D40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2" t="32689" r="4165" b="31306"/>
          <a:stretch/>
        </p:blipFill>
        <p:spPr bwMode="auto">
          <a:xfrm>
            <a:off x="901656" y="561483"/>
            <a:ext cx="3207244" cy="73079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645521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6">
            <a:extLst>
              <a:ext uri="{FF2B5EF4-FFF2-40B4-BE49-F238E27FC236}">
                <a16:creationId xmlns:a16="http://schemas.microsoft.com/office/drawing/2014/main" id="{3D37BC86-EB17-FA0F-9EA2-D0BDABB21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3" y="-149701"/>
            <a:ext cx="10515600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Organizace vzdělávání</a:t>
            </a: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F842C648-A0F2-3CE7-7720-FED6FA034474}"/>
              </a:ext>
            </a:extLst>
          </p:cNvPr>
          <p:cNvSpPr/>
          <p:nvPr/>
        </p:nvSpPr>
        <p:spPr>
          <a:xfrm>
            <a:off x="0" y="6671388"/>
            <a:ext cx="12192000" cy="186612"/>
          </a:xfrm>
          <a:prstGeom prst="rect">
            <a:avLst/>
          </a:prstGeom>
          <a:solidFill>
            <a:srgbClr val="004D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Zástupný symbol pro číslo snímku 13">
            <a:extLst>
              <a:ext uri="{FF2B5EF4-FFF2-40B4-BE49-F238E27FC236}">
                <a16:creationId xmlns:a16="http://schemas.microsoft.com/office/drawing/2014/main" id="{528D0F48-EB30-C9AB-7C2C-E2D2340D4673}"/>
              </a:ext>
            </a:extLst>
          </p:cNvPr>
          <p:cNvSpPr txBox="1">
            <a:spLocks/>
          </p:cNvSpPr>
          <p:nvPr/>
        </p:nvSpPr>
        <p:spPr>
          <a:xfrm>
            <a:off x="604835" y="6301987"/>
            <a:ext cx="4667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E6CC38-644B-4A2F-B018-75EC3AE8591A}" type="slidenum">
              <a:rPr lang="cs-CZ" smtClean="0">
                <a:latin typeface="Verdana" panose="020B0604030504040204" pitchFamily="34" charset="0"/>
                <a:ea typeface="Verdana" panose="020B0604030504040204" pitchFamily="34" charset="0"/>
              </a:rPr>
              <a:pPr/>
              <a:t>34</a:t>
            </a:fld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9" name="Graf 8">
            <a:extLst>
              <a:ext uri="{FF2B5EF4-FFF2-40B4-BE49-F238E27FC236}">
                <a16:creationId xmlns:a16="http://schemas.microsoft.com/office/drawing/2014/main" id="{C768E4F5-57C2-B429-EC6C-4F2A337D47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1369704"/>
              </p:ext>
            </p:extLst>
          </p:nvPr>
        </p:nvGraphicFramePr>
        <p:xfrm>
          <a:off x="913289" y="2818557"/>
          <a:ext cx="10365421" cy="3285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ovéPole 1">
            <a:extLst>
              <a:ext uri="{FF2B5EF4-FFF2-40B4-BE49-F238E27FC236}">
                <a16:creationId xmlns:a16="http://schemas.microsoft.com/office/drawing/2014/main" id="{CB7EB339-C033-B67F-3396-F1C15F0FEF7A}"/>
              </a:ext>
            </a:extLst>
          </p:cNvPr>
          <p:cNvSpPr txBox="1"/>
          <p:nvPr/>
        </p:nvSpPr>
        <p:spPr>
          <a:xfrm>
            <a:off x="838197" y="956370"/>
            <a:ext cx="10365421" cy="22313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cs-CZ" sz="1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 vzdělávání zaměstnanců rozhoduje 120 dotázaných (14 %).</a:t>
            </a:r>
          </a:p>
          <a:p>
            <a:pPr marL="285750" indent="-285750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cs-CZ" sz="1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Zájem o vzdělávání se podle 55 % vedoucích zaměstnanců nezměnil, </a:t>
            </a: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podle 34 % se zájem zvýšil a podle 11 % se zájem snížil. </a:t>
            </a:r>
          </a:p>
          <a:p>
            <a:pPr marL="285750" indent="-285750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Mezi nejčastější strategii v oblasti vzdělávání patří, že organizace mají stanoveny přesné požadavky na kvalifikaci u každé pozice a pokud dovednosti zaměstnancům chybí, posílají je automaticky na školení. </a:t>
            </a:r>
          </a:p>
          <a:p>
            <a:pPr marL="285750" indent="-285750">
              <a:spcBef>
                <a:spcPts val="1000"/>
              </a:spcBef>
              <a:buFont typeface="Courier New" panose="02070309020205020404" pitchFamily="49" charset="0"/>
              <a:buChar char="o"/>
            </a:pPr>
            <a:endParaRPr lang="cs-CZ" sz="1800" dirty="0">
              <a:solidFill>
                <a:srgbClr val="004D6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1C18CA0-B107-E5BB-FBD1-968B492B9EC3}"/>
              </a:ext>
            </a:extLst>
          </p:cNvPr>
          <p:cNvSpPr txBox="1"/>
          <p:nvPr/>
        </p:nvSpPr>
        <p:spPr>
          <a:xfrm>
            <a:off x="1071561" y="6103947"/>
            <a:ext cx="1020714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i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Otázka: Rozhodujete o vzdělávaní svých podřízených/kolegů? Změnil se nějak zájem Vašich podřízených/kolegů o vzdělávání ve firmě/organizaci a mimo ně za poslední tři roky? N = 115 Která(é) strategie nejlépe odpovídá(jí) organizaci vzdělávání zaměstnanců ve vaší firmě/organizaci? (můžete vybrat více odpovědí) N = 120 </a:t>
            </a:r>
          </a:p>
        </p:txBody>
      </p:sp>
    </p:spTree>
    <p:extLst>
      <p:ext uri="{BB962C8B-B14F-4D97-AF65-F5344CB8AC3E}">
        <p14:creationId xmlns:p14="http://schemas.microsoft.com/office/powerpoint/2010/main" val="716341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6">
            <a:extLst>
              <a:ext uri="{FF2B5EF4-FFF2-40B4-BE49-F238E27FC236}">
                <a16:creationId xmlns:a16="http://schemas.microsoft.com/office/drawing/2014/main" id="{3D37BC86-EB17-FA0F-9EA2-D0BDABB21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9216"/>
            <a:ext cx="10515600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Změny v rozvojových plánech</a:t>
            </a: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F842C648-A0F2-3CE7-7720-FED6FA034474}"/>
              </a:ext>
            </a:extLst>
          </p:cNvPr>
          <p:cNvSpPr/>
          <p:nvPr/>
        </p:nvSpPr>
        <p:spPr>
          <a:xfrm>
            <a:off x="0" y="6671388"/>
            <a:ext cx="12192000" cy="186612"/>
          </a:xfrm>
          <a:prstGeom prst="rect">
            <a:avLst/>
          </a:prstGeom>
          <a:solidFill>
            <a:srgbClr val="004D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Zástupný symbol pro číslo snímku 13">
            <a:extLst>
              <a:ext uri="{FF2B5EF4-FFF2-40B4-BE49-F238E27FC236}">
                <a16:creationId xmlns:a16="http://schemas.microsoft.com/office/drawing/2014/main" id="{528D0F48-EB30-C9AB-7C2C-E2D2340D4673}"/>
              </a:ext>
            </a:extLst>
          </p:cNvPr>
          <p:cNvSpPr txBox="1">
            <a:spLocks/>
          </p:cNvSpPr>
          <p:nvPr/>
        </p:nvSpPr>
        <p:spPr>
          <a:xfrm>
            <a:off x="604835" y="6301987"/>
            <a:ext cx="4667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E6CC38-644B-4A2F-B018-75EC3AE8591A}" type="slidenum">
              <a:rPr lang="cs-CZ" smtClean="0">
                <a:latin typeface="Verdana" panose="020B0604030504040204" pitchFamily="34" charset="0"/>
                <a:ea typeface="Verdana" panose="020B0604030504040204" pitchFamily="34" charset="0"/>
              </a:rPr>
              <a:pPr/>
              <a:t>35</a:t>
            </a:fld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2" name="Graf 1">
            <a:extLst>
              <a:ext uri="{FF2B5EF4-FFF2-40B4-BE49-F238E27FC236}">
                <a16:creationId xmlns:a16="http://schemas.microsoft.com/office/drawing/2014/main" id="{54249950-D680-8D52-877E-CC03195CA5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9586661"/>
              </p:ext>
            </p:extLst>
          </p:nvPr>
        </p:nvGraphicFramePr>
        <p:xfrm>
          <a:off x="1179112" y="1857375"/>
          <a:ext cx="10024507" cy="4444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E8F20762-8D56-1FFC-7DE0-14E4402BF9AB}"/>
              </a:ext>
            </a:extLst>
          </p:cNvPr>
          <p:cNvSpPr txBox="1"/>
          <p:nvPr/>
        </p:nvSpPr>
        <p:spPr>
          <a:xfrm>
            <a:off x="838198" y="1109810"/>
            <a:ext cx="10365421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Podle 86 % vedoucích zaměstnanců k žádným dalším změnám v oblasti vzdělávání nedošlo, pouze 14 % uvedlo že k dalším změnám došlo, a to nejčastěji tak, že se zvyšuje zájem </a:t>
            </a:r>
            <a:b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možnost on-line vzdělávání.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cs-CZ" sz="1800" dirty="0">
              <a:solidFill>
                <a:srgbClr val="004D6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CC66BBA-5BC8-7A59-9E52-FB8E974AE8DA}"/>
              </a:ext>
            </a:extLst>
          </p:cNvPr>
          <p:cNvSpPr txBox="1"/>
          <p:nvPr/>
        </p:nvSpPr>
        <p:spPr>
          <a:xfrm>
            <a:off x="1179112" y="6238363"/>
            <a:ext cx="102937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i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Otázka: Pozorujete nějaké další změny v oblasti vzdělávaní zaměstnanců za posledních tři roky? N = 61 </a:t>
            </a:r>
            <a:br>
              <a:rPr lang="cs-CZ" sz="1100" i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100" i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Pozorujete nějakou změnu v rozvojových plánech Vašich podřízených/kolegů v následujících tématech za poslední tři roky? N = 120</a:t>
            </a:r>
          </a:p>
        </p:txBody>
      </p:sp>
    </p:spTree>
    <p:extLst>
      <p:ext uri="{BB962C8B-B14F-4D97-AF65-F5344CB8AC3E}">
        <p14:creationId xmlns:p14="http://schemas.microsoft.com/office/powerpoint/2010/main" val="20952266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6">
            <a:extLst>
              <a:ext uri="{FF2B5EF4-FFF2-40B4-BE49-F238E27FC236}">
                <a16:creationId xmlns:a16="http://schemas.microsoft.com/office/drawing/2014/main" id="{3D37BC86-EB17-FA0F-9EA2-D0BDABB213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1656" y="1716827"/>
            <a:ext cx="6651669" cy="3588597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Benefity motivující ke zlepšení pracovních výkonů</a:t>
            </a: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F842C648-A0F2-3CE7-7720-FED6FA034474}"/>
              </a:ext>
            </a:extLst>
          </p:cNvPr>
          <p:cNvSpPr/>
          <p:nvPr/>
        </p:nvSpPr>
        <p:spPr>
          <a:xfrm>
            <a:off x="0" y="6671388"/>
            <a:ext cx="12192000" cy="186612"/>
          </a:xfrm>
          <a:prstGeom prst="rect">
            <a:avLst/>
          </a:prstGeom>
          <a:solidFill>
            <a:srgbClr val="004D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4EA242A-CE25-BD70-97B5-709452CB5D8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944" t="43265" r="47423" b="44898"/>
          <a:stretch/>
        </p:blipFill>
        <p:spPr>
          <a:xfrm>
            <a:off x="8579441" y="561483"/>
            <a:ext cx="2710903" cy="677726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26A1F83F-B13B-299D-0422-48993134A61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2" t="32689" r="4165" b="31306"/>
          <a:stretch/>
        </p:blipFill>
        <p:spPr bwMode="auto">
          <a:xfrm>
            <a:off x="901656" y="561483"/>
            <a:ext cx="3207244" cy="73079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720358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6">
            <a:extLst>
              <a:ext uri="{FF2B5EF4-FFF2-40B4-BE49-F238E27FC236}">
                <a16:creationId xmlns:a16="http://schemas.microsoft.com/office/drawing/2014/main" id="{3D37BC86-EB17-FA0F-9EA2-D0BDABB21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13715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Benefity motivující ke zlepšení pracovních výkonů z pohledu zaměstnanců</a:t>
            </a: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F842C648-A0F2-3CE7-7720-FED6FA034474}"/>
              </a:ext>
            </a:extLst>
          </p:cNvPr>
          <p:cNvSpPr/>
          <p:nvPr/>
        </p:nvSpPr>
        <p:spPr>
          <a:xfrm>
            <a:off x="0" y="6671388"/>
            <a:ext cx="12192000" cy="186612"/>
          </a:xfrm>
          <a:prstGeom prst="rect">
            <a:avLst/>
          </a:prstGeom>
          <a:solidFill>
            <a:srgbClr val="004D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Zástupný symbol pro číslo snímku 13">
            <a:extLst>
              <a:ext uri="{FF2B5EF4-FFF2-40B4-BE49-F238E27FC236}">
                <a16:creationId xmlns:a16="http://schemas.microsoft.com/office/drawing/2014/main" id="{528D0F48-EB30-C9AB-7C2C-E2D2340D4673}"/>
              </a:ext>
            </a:extLst>
          </p:cNvPr>
          <p:cNvSpPr txBox="1">
            <a:spLocks/>
          </p:cNvSpPr>
          <p:nvPr/>
        </p:nvSpPr>
        <p:spPr>
          <a:xfrm>
            <a:off x="604835" y="6301987"/>
            <a:ext cx="4667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E6CC38-644B-4A2F-B018-75EC3AE8591A}" type="slidenum">
              <a:rPr lang="cs-CZ" smtClean="0">
                <a:latin typeface="Verdana" panose="020B0604030504040204" pitchFamily="34" charset="0"/>
                <a:ea typeface="Verdana" panose="020B0604030504040204" pitchFamily="34" charset="0"/>
              </a:rPr>
              <a:pPr/>
              <a:t>37</a:t>
            </a:fld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C768E4F5-57C2-B429-EC6C-4F2A337D47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5640930"/>
              </p:ext>
            </p:extLst>
          </p:nvPr>
        </p:nvGraphicFramePr>
        <p:xfrm>
          <a:off x="994296" y="2371598"/>
          <a:ext cx="10435704" cy="3757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ovéPole 1">
            <a:extLst>
              <a:ext uri="{FF2B5EF4-FFF2-40B4-BE49-F238E27FC236}">
                <a16:creationId xmlns:a16="http://schemas.microsoft.com/office/drawing/2014/main" id="{13BA4B54-E36A-7BA3-B404-95CD7DC0161C}"/>
              </a:ext>
            </a:extLst>
          </p:cNvPr>
          <p:cNvSpPr txBox="1"/>
          <p:nvPr/>
        </p:nvSpPr>
        <p:spPr>
          <a:xfrm>
            <a:off x="1071561" y="6353744"/>
            <a:ext cx="96004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i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Otázka: Z následujícího seznamu prosím vyberte 5 benefitů, které by Vás nejvíce motivovaly ke zlepšení výkonu v práci?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C2ACE01-EA96-E7C1-8C44-CA50331C8C71}"/>
              </a:ext>
            </a:extLst>
          </p:cNvPr>
          <p:cNvSpPr txBox="1"/>
          <p:nvPr/>
        </p:nvSpPr>
        <p:spPr>
          <a:xfrm>
            <a:off x="923923" y="1514476"/>
            <a:ext cx="10696577" cy="7130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Jako nejvíce motivující benefit zaměstnanci uvedli 13. a 14. plat a dovolenou navíc (shodně 65 %).</a:t>
            </a:r>
            <a:endParaRPr lang="cs-CZ" sz="1400" dirty="0">
              <a:solidFill>
                <a:srgbClr val="004D6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Vzdělávání jako benefit motivující k lepšímu pracovnímu výkonu označilo 28 % zaměstnanců.</a:t>
            </a:r>
          </a:p>
        </p:txBody>
      </p:sp>
    </p:spTree>
    <p:extLst>
      <p:ext uri="{BB962C8B-B14F-4D97-AF65-F5344CB8AC3E}">
        <p14:creationId xmlns:p14="http://schemas.microsoft.com/office/powerpoint/2010/main" val="31013597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6">
            <a:extLst>
              <a:ext uri="{FF2B5EF4-FFF2-40B4-BE49-F238E27FC236}">
                <a16:creationId xmlns:a16="http://schemas.microsoft.com/office/drawing/2014/main" id="{3D37BC86-EB17-FA0F-9EA2-D0BDABB213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1656" y="1716827"/>
            <a:ext cx="6651669" cy="3588597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Závěr</a:t>
            </a: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F842C648-A0F2-3CE7-7720-FED6FA034474}"/>
              </a:ext>
            </a:extLst>
          </p:cNvPr>
          <p:cNvSpPr/>
          <p:nvPr/>
        </p:nvSpPr>
        <p:spPr>
          <a:xfrm>
            <a:off x="0" y="6671388"/>
            <a:ext cx="12192000" cy="186612"/>
          </a:xfrm>
          <a:prstGeom prst="rect">
            <a:avLst/>
          </a:prstGeom>
          <a:solidFill>
            <a:srgbClr val="004D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5D915C7-BB61-38EF-83B1-56D3E53872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944" t="43265" r="47423" b="44898"/>
          <a:stretch/>
        </p:blipFill>
        <p:spPr>
          <a:xfrm>
            <a:off x="8579441" y="561483"/>
            <a:ext cx="2710903" cy="677726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71A97A5B-C4E7-6BE7-C705-C30752078EC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2" t="32689" r="4165" b="31306"/>
          <a:stretch/>
        </p:blipFill>
        <p:spPr bwMode="auto">
          <a:xfrm>
            <a:off x="901656" y="561483"/>
            <a:ext cx="3207244" cy="73079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344198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6">
            <a:extLst>
              <a:ext uri="{FF2B5EF4-FFF2-40B4-BE49-F238E27FC236}">
                <a16:creationId xmlns:a16="http://schemas.microsoft.com/office/drawing/2014/main" id="{3D37BC86-EB17-FA0F-9EA2-D0BDABB21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6" y="284733"/>
            <a:ext cx="10587365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Postoj a přístup zaměstnanců </a:t>
            </a:r>
            <a:br>
              <a:rPr lang="cs-CZ" sz="3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3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ke vzdělávání</a:t>
            </a: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F842C648-A0F2-3CE7-7720-FED6FA034474}"/>
              </a:ext>
            </a:extLst>
          </p:cNvPr>
          <p:cNvSpPr/>
          <p:nvPr/>
        </p:nvSpPr>
        <p:spPr>
          <a:xfrm>
            <a:off x="0" y="6671388"/>
            <a:ext cx="12192000" cy="186612"/>
          </a:xfrm>
          <a:prstGeom prst="rect">
            <a:avLst/>
          </a:prstGeom>
          <a:solidFill>
            <a:srgbClr val="004D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Zástupný symbol pro číslo snímku 13">
            <a:extLst>
              <a:ext uri="{FF2B5EF4-FFF2-40B4-BE49-F238E27FC236}">
                <a16:creationId xmlns:a16="http://schemas.microsoft.com/office/drawing/2014/main" id="{528D0F48-EB30-C9AB-7C2C-E2D2340D4673}"/>
              </a:ext>
            </a:extLst>
          </p:cNvPr>
          <p:cNvSpPr txBox="1">
            <a:spLocks/>
          </p:cNvSpPr>
          <p:nvPr/>
        </p:nvSpPr>
        <p:spPr>
          <a:xfrm>
            <a:off x="604835" y="6301987"/>
            <a:ext cx="4667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E6CC38-644B-4A2F-B018-75EC3AE8591A}" type="slidenum">
              <a:rPr lang="cs-CZ" smtClean="0">
                <a:latin typeface="Verdana" panose="020B0604030504040204" pitchFamily="34" charset="0"/>
                <a:ea typeface="Verdana" panose="020B0604030504040204" pitchFamily="34" charset="0"/>
              </a:rPr>
              <a:pPr/>
              <a:t>39</a:t>
            </a:fld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Zástupný text 1">
            <a:extLst>
              <a:ext uri="{FF2B5EF4-FFF2-40B4-BE49-F238E27FC236}">
                <a16:creationId xmlns:a16="http://schemas.microsoft.com/office/drawing/2014/main" id="{49018AC1-07E5-F6E3-295B-8326C1352752}"/>
              </a:ext>
            </a:extLst>
          </p:cNvPr>
          <p:cNvSpPr txBox="1">
            <a:spLocks/>
          </p:cNvSpPr>
          <p:nvPr/>
        </p:nvSpPr>
        <p:spPr>
          <a:xfrm>
            <a:off x="838197" y="1565432"/>
            <a:ext cx="9928126" cy="44269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buFont typeface="Courier New" panose="02070309020205020404" pitchFamily="49" charset="0"/>
              <a:buChar char="o"/>
            </a:pPr>
            <a:endParaRPr lang="cs-CZ" sz="1800" dirty="0">
              <a:solidFill>
                <a:srgbClr val="004D6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10000"/>
              </a:lnSpc>
              <a:buFont typeface="Courier New" panose="02070309020205020404" pitchFamily="49" charset="0"/>
              <a:buChar char="o"/>
            </a:pPr>
            <a:endParaRPr lang="cs-CZ" sz="1800" dirty="0">
              <a:solidFill>
                <a:srgbClr val="004D6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Zástupný text 1">
            <a:extLst>
              <a:ext uri="{FF2B5EF4-FFF2-40B4-BE49-F238E27FC236}">
                <a16:creationId xmlns:a16="http://schemas.microsoft.com/office/drawing/2014/main" id="{3366F1EB-F10B-72F1-7792-BCFBE5411242}"/>
              </a:ext>
            </a:extLst>
          </p:cNvPr>
          <p:cNvSpPr txBox="1">
            <a:spLocks/>
          </p:cNvSpPr>
          <p:nvPr/>
        </p:nvSpPr>
        <p:spPr>
          <a:xfrm>
            <a:off x="910225" y="1825556"/>
            <a:ext cx="10587365" cy="49070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Zaměstnanci mají </a:t>
            </a:r>
            <a:r>
              <a:rPr lang="cs-CZ" sz="1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pozitivní přístup ke vzdělávání. Vzdělávání v oboru je důležité </a:t>
            </a: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 80 % zaměstnanců a stejné procento zaměstnanců si uvědomuje, že se musí učit do konce svého života.</a:t>
            </a:r>
          </a:p>
          <a:p>
            <a:pPr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cs-CZ" sz="1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Zaměstnanci jsou ochotni se vzdělávat častěji v pracovní době </a:t>
            </a: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(92 %), než ve volném čase </a:t>
            </a:r>
            <a:b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(71 %). Aktuálně 29 % zaměstnanců navštěvuje vzdělávací kurzy ve volném čase.</a:t>
            </a:r>
          </a:p>
          <a:p>
            <a:pPr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cs-CZ" sz="1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Vzdělávání je motivačním prvkem pro 28 % zaměstnanců.</a:t>
            </a:r>
          </a:p>
          <a:p>
            <a:pPr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Nejoblíbenější a nejefektivnější je podle zaměstnanců </a:t>
            </a:r>
            <a:r>
              <a:rPr lang="cs-CZ" sz="1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prezenční forma vzdělávání. </a:t>
            </a:r>
            <a:endParaRPr lang="cs-CZ" sz="1600" dirty="0">
              <a:solidFill>
                <a:srgbClr val="004D6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Celkem 62 % zaměstnanců preferuje </a:t>
            </a:r>
            <a:r>
              <a:rPr lang="cs-CZ" sz="1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půldenní či jednodenní vzdělávání</a:t>
            </a: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pPr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Prostor pro vylepšení online výuky v zaměstnání: funkční</a:t>
            </a:r>
            <a:r>
              <a:rPr lang="cs-CZ" sz="1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kamery </a:t>
            </a: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(nemá 40 %), funkční </a:t>
            </a:r>
            <a:r>
              <a:rPr lang="cs-CZ" sz="1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mikrofon</a:t>
            </a: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(nemá 39 %), </a:t>
            </a:r>
            <a:r>
              <a:rPr lang="cs-CZ" sz="1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klidné místo</a:t>
            </a: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(nemá 40 %).</a:t>
            </a:r>
          </a:p>
          <a:p>
            <a:pPr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cs-CZ" sz="1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Největší aktivitu v rámci profesního vzdělávání by měl z pohledu zaměstnanců vyvíjet zaměstnavatel. </a:t>
            </a: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Zaměstnanci převážně očekávají, že zaměstnavatel připraví vzdělávací plán, vyhradí na něho čas, zorganizuje jej a zaplatí. Největší spoluúčast zaměstnance a zaměstnavatele je očekávána při návrzích o tom, jaké vzdělávání by měl zaměstnanec absolvovat. </a:t>
            </a:r>
            <a:endParaRPr lang="cs-CZ" sz="18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10000"/>
              </a:lnSpc>
              <a:buFont typeface="Courier New" panose="02070309020205020404" pitchFamily="49" charset="0"/>
              <a:buChar char="o"/>
            </a:pPr>
            <a:endParaRPr lang="cs-CZ" sz="1800" dirty="0">
              <a:solidFill>
                <a:srgbClr val="004D6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875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6">
            <a:extLst>
              <a:ext uri="{FF2B5EF4-FFF2-40B4-BE49-F238E27FC236}">
                <a16:creationId xmlns:a16="http://schemas.microsoft.com/office/drawing/2014/main" id="{3D37BC86-EB17-FA0F-9EA2-D0BDABB213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1656" y="1716827"/>
            <a:ext cx="6651669" cy="3588597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Složení vzorku</a:t>
            </a: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F842C648-A0F2-3CE7-7720-FED6FA034474}"/>
              </a:ext>
            </a:extLst>
          </p:cNvPr>
          <p:cNvSpPr/>
          <p:nvPr/>
        </p:nvSpPr>
        <p:spPr>
          <a:xfrm>
            <a:off x="0" y="6671388"/>
            <a:ext cx="12192000" cy="186612"/>
          </a:xfrm>
          <a:prstGeom prst="rect">
            <a:avLst/>
          </a:prstGeom>
          <a:solidFill>
            <a:srgbClr val="004D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A0BC526-E380-AF8A-4097-5B7072A0A4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944" t="43265" r="47423" b="44898"/>
          <a:stretch/>
        </p:blipFill>
        <p:spPr>
          <a:xfrm>
            <a:off x="8579441" y="561483"/>
            <a:ext cx="2710903" cy="677726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915484B5-53D0-7BC3-D275-59F2DB103A9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2" t="32689" r="4165" b="31306"/>
          <a:stretch/>
        </p:blipFill>
        <p:spPr bwMode="auto">
          <a:xfrm>
            <a:off x="901656" y="561483"/>
            <a:ext cx="3207244" cy="73079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781718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6">
            <a:extLst>
              <a:ext uri="{FF2B5EF4-FFF2-40B4-BE49-F238E27FC236}">
                <a16:creationId xmlns:a16="http://schemas.microsoft.com/office/drawing/2014/main" id="{3D37BC86-EB17-FA0F-9EA2-D0BDABB21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7" y="284733"/>
            <a:ext cx="10515600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Vliv pandemie COVID-19 na vzdělávání</a:t>
            </a: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F842C648-A0F2-3CE7-7720-FED6FA034474}"/>
              </a:ext>
            </a:extLst>
          </p:cNvPr>
          <p:cNvSpPr/>
          <p:nvPr/>
        </p:nvSpPr>
        <p:spPr>
          <a:xfrm>
            <a:off x="0" y="6671388"/>
            <a:ext cx="12192000" cy="186612"/>
          </a:xfrm>
          <a:prstGeom prst="rect">
            <a:avLst/>
          </a:prstGeom>
          <a:solidFill>
            <a:srgbClr val="004D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Zástupný symbol pro číslo snímku 13">
            <a:extLst>
              <a:ext uri="{FF2B5EF4-FFF2-40B4-BE49-F238E27FC236}">
                <a16:creationId xmlns:a16="http://schemas.microsoft.com/office/drawing/2014/main" id="{528D0F48-EB30-C9AB-7C2C-E2D2340D4673}"/>
              </a:ext>
            </a:extLst>
          </p:cNvPr>
          <p:cNvSpPr txBox="1">
            <a:spLocks/>
          </p:cNvSpPr>
          <p:nvPr/>
        </p:nvSpPr>
        <p:spPr>
          <a:xfrm>
            <a:off x="604835" y="6301987"/>
            <a:ext cx="4667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E6CC38-644B-4A2F-B018-75EC3AE8591A}" type="slidenum">
              <a:rPr lang="cs-CZ" smtClean="0">
                <a:latin typeface="Verdana" panose="020B0604030504040204" pitchFamily="34" charset="0"/>
                <a:ea typeface="Verdana" panose="020B0604030504040204" pitchFamily="34" charset="0"/>
              </a:rPr>
              <a:pPr/>
              <a:t>40</a:t>
            </a:fld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Zástupný text 1">
            <a:extLst>
              <a:ext uri="{FF2B5EF4-FFF2-40B4-BE49-F238E27FC236}">
                <a16:creationId xmlns:a16="http://schemas.microsoft.com/office/drawing/2014/main" id="{49018AC1-07E5-F6E3-295B-8326C1352752}"/>
              </a:ext>
            </a:extLst>
          </p:cNvPr>
          <p:cNvSpPr txBox="1">
            <a:spLocks/>
          </p:cNvSpPr>
          <p:nvPr/>
        </p:nvSpPr>
        <p:spPr>
          <a:xfrm>
            <a:off x="838196" y="1565432"/>
            <a:ext cx="10363204" cy="44269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cs-CZ" sz="18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Polovina zaměstnanců vnímá potřebu stále se učit novým dovednostem</a:t>
            </a:r>
            <a:r>
              <a:rPr lang="cs-CZ" sz="18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vzhledem ke změnám v posledních letech, aby mohli bez problému fungovat </a:t>
            </a:r>
            <a:br>
              <a:rPr lang="cs-CZ" sz="18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8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 světě i v práci (50 %), a musejí se stále učit, aby si udrželi odbornou úroveň </a:t>
            </a:r>
            <a:br>
              <a:rPr lang="cs-CZ" sz="18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8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(48 %). </a:t>
            </a:r>
          </a:p>
          <a:p>
            <a:pPr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cs-CZ" sz="18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Postoj ke vzdělávání, ani zájem o vzdělávání </a:t>
            </a:r>
            <a:r>
              <a:rPr lang="cs-CZ" sz="18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 za dobu pandemie </a:t>
            </a:r>
            <a:br>
              <a:rPr lang="cs-CZ" sz="18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8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 zaměstnanců nijak zásadně </a:t>
            </a:r>
            <a:r>
              <a:rPr lang="cs-CZ" sz="18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nezměnil. </a:t>
            </a:r>
          </a:p>
          <a:p>
            <a:pPr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cs-CZ" sz="18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Změny ve vzdělávání zaznamenala pětina zaměstnanců (nárůst online formy, </a:t>
            </a:r>
            <a:br>
              <a:rPr lang="cs-CZ" sz="18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8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e-learningů), nejčastěji jsou změny vnímány pozitivně (40 %).</a:t>
            </a:r>
          </a:p>
          <a:p>
            <a:pPr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cs-CZ" sz="18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Mezi nejčastější důvody ke změnám v </a:t>
            </a:r>
            <a:r>
              <a:rPr lang="cs-CZ" sz="1800" dirty="0" err="1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seberozvojových</a:t>
            </a:r>
            <a:r>
              <a:rPr lang="cs-CZ" sz="18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plánech za poslední tři roky zaměstnanci uvádějí </a:t>
            </a:r>
            <a:r>
              <a:rPr lang="cs-CZ" sz="18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udržení kvalifikace</a:t>
            </a:r>
            <a:r>
              <a:rPr lang="cs-CZ" sz="18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18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 rámci oboru a seberozvoj. </a:t>
            </a:r>
            <a:br>
              <a:rPr lang="cs-CZ" sz="18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8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Pouze 15 % zaměstnanců uvádí jako důvod změn pandemii COVID-19.</a:t>
            </a:r>
          </a:p>
        </p:txBody>
      </p:sp>
    </p:spTree>
    <p:extLst>
      <p:ext uri="{BB962C8B-B14F-4D97-AF65-F5344CB8AC3E}">
        <p14:creationId xmlns:p14="http://schemas.microsoft.com/office/powerpoint/2010/main" val="21652902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élník 17">
            <a:extLst>
              <a:ext uri="{FF2B5EF4-FFF2-40B4-BE49-F238E27FC236}">
                <a16:creationId xmlns:a16="http://schemas.microsoft.com/office/drawing/2014/main" id="{F842C648-A0F2-3CE7-7720-FED6FA034474}"/>
              </a:ext>
            </a:extLst>
          </p:cNvPr>
          <p:cNvSpPr/>
          <p:nvPr/>
        </p:nvSpPr>
        <p:spPr>
          <a:xfrm>
            <a:off x="0" y="4538822"/>
            <a:ext cx="12192000" cy="2354689"/>
          </a:xfrm>
          <a:prstGeom prst="rect">
            <a:avLst/>
          </a:prstGeom>
          <a:solidFill>
            <a:srgbClr val="004D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6D54665-196E-73A5-CC32-6CCD8ABEB157}"/>
              </a:ext>
            </a:extLst>
          </p:cNvPr>
          <p:cNvSpPr txBox="1"/>
          <p:nvPr/>
        </p:nvSpPr>
        <p:spPr>
          <a:xfrm>
            <a:off x="895498" y="5281138"/>
            <a:ext cx="340035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Aneta Fialová</a:t>
            </a:r>
            <a:br>
              <a:rPr lang="cs-CZ" sz="1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cs-CZ" sz="1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734 579 087</a:t>
            </a:r>
            <a:br>
              <a:rPr lang="cs-CZ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aneta.fialova@inboox.cz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BC77C407-05A2-F4D3-E65F-440A46E5C75C}"/>
              </a:ext>
            </a:extLst>
          </p:cNvPr>
          <p:cNvSpPr txBox="1"/>
          <p:nvPr/>
        </p:nvSpPr>
        <p:spPr>
          <a:xfrm>
            <a:off x="8149923" y="5307008"/>
            <a:ext cx="397630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Ladislav Buček</a:t>
            </a:r>
            <a:br>
              <a:rPr lang="cs-CZ" sz="1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cs-CZ" sz="1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777 038 343</a:t>
            </a:r>
            <a:br>
              <a:rPr lang="cs-CZ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ladislav.bucek@everesta.cz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9" name="Nadpis 6">
            <a:extLst>
              <a:ext uri="{FF2B5EF4-FFF2-40B4-BE49-F238E27FC236}">
                <a16:creationId xmlns:a16="http://schemas.microsoft.com/office/drawing/2014/main" id="{83EAA16A-28F5-9DEA-87A3-5117CC70713E}"/>
              </a:ext>
            </a:extLst>
          </p:cNvPr>
          <p:cNvSpPr txBox="1">
            <a:spLocks/>
          </p:cNvSpPr>
          <p:nvPr/>
        </p:nvSpPr>
        <p:spPr>
          <a:xfrm>
            <a:off x="895498" y="1610946"/>
            <a:ext cx="5405058" cy="21675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Rádi zodpovíme Vaše dotazy </a:t>
            </a:r>
            <a:br>
              <a:rPr lang="cs-CZ" sz="3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3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doplníme další informace.</a:t>
            </a:r>
          </a:p>
        </p:txBody>
      </p:sp>
      <p:sp>
        <p:nvSpPr>
          <p:cNvPr id="4" name="Nadpis 6">
            <a:extLst>
              <a:ext uri="{FF2B5EF4-FFF2-40B4-BE49-F238E27FC236}">
                <a16:creationId xmlns:a16="http://schemas.microsoft.com/office/drawing/2014/main" id="{4040902B-1056-C8C3-DD8C-50C90A5F125D}"/>
              </a:ext>
            </a:extLst>
          </p:cNvPr>
          <p:cNvSpPr txBox="1">
            <a:spLocks/>
          </p:cNvSpPr>
          <p:nvPr/>
        </p:nvSpPr>
        <p:spPr>
          <a:xfrm>
            <a:off x="8339980" y="4748571"/>
            <a:ext cx="2788651" cy="4385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cs-CZ" sz="2000" b="1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www.msunion.cz</a:t>
            </a:r>
            <a:br>
              <a:rPr lang="cs-CZ" sz="2000" b="1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20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www.inboox.cz</a:t>
            </a:r>
          </a:p>
          <a:p>
            <a:pPr>
              <a:spcBef>
                <a:spcPts val="600"/>
              </a:spcBef>
            </a:pPr>
            <a:br>
              <a:rPr lang="cs-CZ" sz="2000" b="1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cs-CZ" sz="2000" b="1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cs-CZ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cs-CZ" sz="2000" b="1" dirty="0">
              <a:solidFill>
                <a:srgbClr val="FFC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A3AC9AAE-D455-908B-0F4B-1D9355682C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944" t="43265" r="47423" b="44898"/>
          <a:stretch/>
        </p:blipFill>
        <p:spPr>
          <a:xfrm>
            <a:off x="949702" y="627547"/>
            <a:ext cx="2710903" cy="677726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27AF2662-EDB5-D656-4864-ABFBFA4F5D9E}"/>
              </a:ext>
            </a:extLst>
          </p:cNvPr>
          <p:cNvSpPr txBox="1"/>
          <p:nvPr/>
        </p:nvSpPr>
        <p:spPr>
          <a:xfrm>
            <a:off x="4107846" y="5301771"/>
            <a:ext cx="3976308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Alexandra Bosáková</a:t>
            </a:r>
            <a:br>
              <a:rPr lang="cs-CZ" sz="1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cs-CZ" sz="1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734 621 812</a:t>
            </a:r>
            <a:br>
              <a:rPr lang="cs-CZ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alexandra.bosakova@inboox.cz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E988A944-1889-FADA-C351-53B53155DCE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2" t="32689" r="4165" b="31306"/>
          <a:stretch/>
        </p:blipFill>
        <p:spPr bwMode="auto">
          <a:xfrm>
            <a:off x="7921387" y="627547"/>
            <a:ext cx="3207244" cy="73079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53156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6">
            <a:extLst>
              <a:ext uri="{FF2B5EF4-FFF2-40B4-BE49-F238E27FC236}">
                <a16:creationId xmlns:a16="http://schemas.microsoft.com/office/drawing/2014/main" id="{3D37BC86-EB17-FA0F-9EA2-D0BDABB21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7" y="284733"/>
            <a:ext cx="10515600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Složení vzorku</a:t>
            </a: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F842C648-A0F2-3CE7-7720-FED6FA034474}"/>
              </a:ext>
            </a:extLst>
          </p:cNvPr>
          <p:cNvSpPr/>
          <p:nvPr/>
        </p:nvSpPr>
        <p:spPr>
          <a:xfrm>
            <a:off x="0" y="6671388"/>
            <a:ext cx="12192000" cy="186612"/>
          </a:xfrm>
          <a:prstGeom prst="rect">
            <a:avLst/>
          </a:prstGeom>
          <a:solidFill>
            <a:srgbClr val="004D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Zástupný symbol pro číslo snímku 13">
            <a:extLst>
              <a:ext uri="{FF2B5EF4-FFF2-40B4-BE49-F238E27FC236}">
                <a16:creationId xmlns:a16="http://schemas.microsoft.com/office/drawing/2014/main" id="{528D0F48-EB30-C9AB-7C2C-E2D2340D4673}"/>
              </a:ext>
            </a:extLst>
          </p:cNvPr>
          <p:cNvSpPr txBox="1">
            <a:spLocks/>
          </p:cNvSpPr>
          <p:nvPr/>
        </p:nvSpPr>
        <p:spPr>
          <a:xfrm>
            <a:off x="604835" y="6301987"/>
            <a:ext cx="4667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E6CC38-644B-4A2F-B018-75EC3AE8591A}" type="slidenum">
              <a:rPr lang="cs-CZ" smtClean="0">
                <a:latin typeface="Verdana" panose="020B0604030504040204" pitchFamily="34" charset="0"/>
                <a:ea typeface="Verdana" panose="020B0604030504040204" pitchFamily="34" charset="0"/>
              </a:rPr>
              <a:pPr/>
              <a:t>5</a:t>
            </a:fld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14" name="Graf 13">
            <a:extLst>
              <a:ext uri="{FF2B5EF4-FFF2-40B4-BE49-F238E27FC236}">
                <a16:creationId xmlns:a16="http://schemas.microsoft.com/office/drawing/2014/main" id="{7EC5200C-BC33-375A-D445-990850DE3C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10992324"/>
              </p:ext>
            </p:extLst>
          </p:nvPr>
        </p:nvGraphicFramePr>
        <p:xfrm>
          <a:off x="918467" y="2463542"/>
          <a:ext cx="4881227" cy="3834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Zástupný text 1">
            <a:extLst>
              <a:ext uri="{FF2B5EF4-FFF2-40B4-BE49-F238E27FC236}">
                <a16:creationId xmlns:a16="http://schemas.microsoft.com/office/drawing/2014/main" id="{49018AC1-07E5-F6E3-295B-8326C1352752}"/>
              </a:ext>
            </a:extLst>
          </p:cNvPr>
          <p:cNvSpPr txBox="1">
            <a:spLocks/>
          </p:cNvSpPr>
          <p:nvPr/>
        </p:nvSpPr>
        <p:spPr>
          <a:xfrm>
            <a:off x="838197" y="1400783"/>
            <a:ext cx="10515600" cy="934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Dotazník kompletně vyplnilo </a:t>
            </a:r>
            <a:r>
              <a:rPr lang="cs-CZ" sz="1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883 zaměstnanců</a:t>
            </a: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Častěji jsou ve vzorku zastoupeni muži. Největší věkovou kategorii tvoří zaměstnanci ve věku 30-49 let.</a:t>
            </a:r>
          </a:p>
          <a:p>
            <a:pPr>
              <a:lnSpc>
                <a:spcPct val="110000"/>
              </a:lnSpc>
              <a:buFont typeface="Courier New" panose="02070309020205020404" pitchFamily="49" charset="0"/>
              <a:buChar char="o"/>
            </a:pPr>
            <a:endParaRPr lang="cs-CZ" sz="1800" dirty="0">
              <a:solidFill>
                <a:srgbClr val="004D6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FF31DE15-E33E-5CF7-CBA5-96108DC8A8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991940"/>
              </p:ext>
            </p:extLst>
          </p:nvPr>
        </p:nvGraphicFramePr>
        <p:xfrm>
          <a:off x="6175998" y="2453572"/>
          <a:ext cx="5097535" cy="3844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97464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6">
            <a:extLst>
              <a:ext uri="{FF2B5EF4-FFF2-40B4-BE49-F238E27FC236}">
                <a16:creationId xmlns:a16="http://schemas.microsoft.com/office/drawing/2014/main" id="{3D37BC86-EB17-FA0F-9EA2-D0BDABB21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7" y="-6884"/>
            <a:ext cx="10515600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Složení vzorku</a:t>
            </a: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F842C648-A0F2-3CE7-7720-FED6FA034474}"/>
              </a:ext>
            </a:extLst>
          </p:cNvPr>
          <p:cNvSpPr/>
          <p:nvPr/>
        </p:nvSpPr>
        <p:spPr>
          <a:xfrm>
            <a:off x="0" y="6671388"/>
            <a:ext cx="12192000" cy="186612"/>
          </a:xfrm>
          <a:prstGeom prst="rect">
            <a:avLst/>
          </a:prstGeom>
          <a:solidFill>
            <a:srgbClr val="004D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Zástupný symbol pro číslo snímku 13">
            <a:extLst>
              <a:ext uri="{FF2B5EF4-FFF2-40B4-BE49-F238E27FC236}">
                <a16:creationId xmlns:a16="http://schemas.microsoft.com/office/drawing/2014/main" id="{528D0F48-EB30-C9AB-7C2C-E2D2340D4673}"/>
              </a:ext>
            </a:extLst>
          </p:cNvPr>
          <p:cNvSpPr txBox="1">
            <a:spLocks/>
          </p:cNvSpPr>
          <p:nvPr/>
        </p:nvSpPr>
        <p:spPr>
          <a:xfrm>
            <a:off x="604835" y="6301987"/>
            <a:ext cx="4667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E6CC38-644B-4A2F-B018-75EC3AE8591A}" type="slidenum">
              <a:rPr lang="cs-CZ" smtClean="0">
                <a:latin typeface="Verdana" panose="020B0604030504040204" pitchFamily="34" charset="0"/>
                <a:ea typeface="Verdana" panose="020B0604030504040204" pitchFamily="34" charset="0"/>
              </a:rPr>
              <a:pPr/>
              <a:t>6</a:t>
            </a:fld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AB76B5FD-3051-D3DC-2A6E-F0CDFC190A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9362707"/>
              </p:ext>
            </p:extLst>
          </p:nvPr>
        </p:nvGraphicFramePr>
        <p:xfrm>
          <a:off x="919811" y="2272264"/>
          <a:ext cx="4999208" cy="4025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 10">
            <a:extLst>
              <a:ext uri="{FF2B5EF4-FFF2-40B4-BE49-F238E27FC236}">
                <a16:creationId xmlns:a16="http://schemas.microsoft.com/office/drawing/2014/main" id="{36B8BEDF-BD1B-5EBD-7E4E-96C9067D1F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8853019"/>
              </p:ext>
            </p:extLst>
          </p:nvPr>
        </p:nvGraphicFramePr>
        <p:xfrm>
          <a:off x="6095998" y="2272264"/>
          <a:ext cx="5176191" cy="4025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Zástupný text 1">
            <a:extLst>
              <a:ext uri="{FF2B5EF4-FFF2-40B4-BE49-F238E27FC236}">
                <a16:creationId xmlns:a16="http://schemas.microsoft.com/office/drawing/2014/main" id="{7E99FFEA-E5CF-351E-2FF9-DAC3D192405D}"/>
              </a:ext>
            </a:extLst>
          </p:cNvPr>
          <p:cNvSpPr txBox="1">
            <a:spLocks/>
          </p:cNvSpPr>
          <p:nvPr/>
        </p:nvSpPr>
        <p:spPr>
          <a:xfrm>
            <a:off x="756589" y="1113814"/>
            <a:ext cx="10515600" cy="7893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Zaměstnanci mají nejčastěji střední vzdělání s maturitou (38 %), bez maturity (33 %), </a:t>
            </a:r>
            <a:b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VŠ vzdělání má 23 % a bez vzdělání je 6 %.</a:t>
            </a:r>
          </a:p>
          <a:p>
            <a:pPr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Nejčastěji jsou ve vzorku zastoupeni zaměstnanci s 16 a více lety praxe v oboru (32 %). </a:t>
            </a:r>
          </a:p>
        </p:txBody>
      </p:sp>
    </p:spTree>
    <p:extLst>
      <p:ext uri="{BB962C8B-B14F-4D97-AF65-F5344CB8AC3E}">
        <p14:creationId xmlns:p14="http://schemas.microsoft.com/office/powerpoint/2010/main" val="391028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6">
            <a:extLst>
              <a:ext uri="{FF2B5EF4-FFF2-40B4-BE49-F238E27FC236}">
                <a16:creationId xmlns:a16="http://schemas.microsoft.com/office/drawing/2014/main" id="{3D37BC86-EB17-FA0F-9EA2-D0BDABB21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0"/>
            <a:ext cx="10515600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Složení vzorku</a:t>
            </a:r>
            <a:endParaRPr lang="cs-CZ" sz="3600" b="1" dirty="0">
              <a:solidFill>
                <a:srgbClr val="F54C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F842C648-A0F2-3CE7-7720-FED6FA034474}"/>
              </a:ext>
            </a:extLst>
          </p:cNvPr>
          <p:cNvSpPr/>
          <p:nvPr/>
        </p:nvSpPr>
        <p:spPr>
          <a:xfrm>
            <a:off x="0" y="6671388"/>
            <a:ext cx="12192000" cy="186612"/>
          </a:xfrm>
          <a:prstGeom prst="rect">
            <a:avLst/>
          </a:prstGeom>
          <a:solidFill>
            <a:srgbClr val="004D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Zástupný symbol pro číslo snímku 13">
            <a:extLst>
              <a:ext uri="{FF2B5EF4-FFF2-40B4-BE49-F238E27FC236}">
                <a16:creationId xmlns:a16="http://schemas.microsoft.com/office/drawing/2014/main" id="{528D0F48-EB30-C9AB-7C2C-E2D2340D4673}"/>
              </a:ext>
            </a:extLst>
          </p:cNvPr>
          <p:cNvSpPr txBox="1">
            <a:spLocks/>
          </p:cNvSpPr>
          <p:nvPr/>
        </p:nvSpPr>
        <p:spPr>
          <a:xfrm>
            <a:off x="604835" y="6301987"/>
            <a:ext cx="4667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E6CC38-644B-4A2F-B018-75EC3AE8591A}" type="slidenum">
              <a:rPr lang="cs-CZ" smtClean="0">
                <a:latin typeface="Verdana" panose="020B0604030504040204" pitchFamily="34" charset="0"/>
                <a:ea typeface="Verdana" panose="020B0604030504040204" pitchFamily="34" charset="0"/>
              </a:rPr>
              <a:pPr/>
              <a:t>7</a:t>
            </a:fld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AB76B5FD-3051-D3DC-2A6E-F0CDFC190A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57652087"/>
              </p:ext>
            </p:extLst>
          </p:nvPr>
        </p:nvGraphicFramePr>
        <p:xfrm>
          <a:off x="6173835" y="2173145"/>
          <a:ext cx="4821824" cy="412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61414D0D-838A-A8E0-5DF2-298F65B41D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3225833"/>
              </p:ext>
            </p:extLst>
          </p:nvPr>
        </p:nvGraphicFramePr>
        <p:xfrm>
          <a:off x="1054300" y="2173145"/>
          <a:ext cx="4821824" cy="412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Zástupný text 1">
            <a:extLst>
              <a:ext uri="{FF2B5EF4-FFF2-40B4-BE49-F238E27FC236}">
                <a16:creationId xmlns:a16="http://schemas.microsoft.com/office/drawing/2014/main" id="{10EB4969-6465-4177-C25D-D009B945C05A}"/>
              </a:ext>
            </a:extLst>
          </p:cNvPr>
          <p:cNvSpPr txBox="1">
            <a:spLocks/>
          </p:cNvSpPr>
          <p:nvPr/>
        </p:nvSpPr>
        <p:spPr>
          <a:xfrm>
            <a:off x="756589" y="1113814"/>
            <a:ext cx="10515600" cy="10550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Polovina zaměstnanců pracuje ve firmách do 50 zaměstnanců. </a:t>
            </a:r>
          </a:p>
          <a:p>
            <a:pPr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Tři čtvrtiny vzorku tvoří linioví zaměstnanci, na manažerských pozicích ve středním managementu pracuje 13 % zaměstnanců. Top manažeři a majitelé tvoří 6 % vzorku.</a:t>
            </a:r>
          </a:p>
        </p:txBody>
      </p:sp>
    </p:spTree>
    <p:extLst>
      <p:ext uri="{BB962C8B-B14F-4D97-AF65-F5344CB8AC3E}">
        <p14:creationId xmlns:p14="http://schemas.microsoft.com/office/powerpoint/2010/main" val="309935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6">
            <a:extLst>
              <a:ext uri="{FF2B5EF4-FFF2-40B4-BE49-F238E27FC236}">
                <a16:creationId xmlns:a16="http://schemas.microsoft.com/office/drawing/2014/main" id="{3D37BC86-EB17-FA0F-9EA2-D0BDABB21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7" y="284733"/>
            <a:ext cx="10515600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Složení vzorku – pracovní pozice</a:t>
            </a: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F842C648-A0F2-3CE7-7720-FED6FA034474}"/>
              </a:ext>
            </a:extLst>
          </p:cNvPr>
          <p:cNvSpPr/>
          <p:nvPr/>
        </p:nvSpPr>
        <p:spPr>
          <a:xfrm>
            <a:off x="0" y="6671388"/>
            <a:ext cx="12192000" cy="186612"/>
          </a:xfrm>
          <a:prstGeom prst="rect">
            <a:avLst/>
          </a:prstGeom>
          <a:solidFill>
            <a:srgbClr val="004D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Zástupný symbol pro číslo snímku 13">
            <a:extLst>
              <a:ext uri="{FF2B5EF4-FFF2-40B4-BE49-F238E27FC236}">
                <a16:creationId xmlns:a16="http://schemas.microsoft.com/office/drawing/2014/main" id="{528D0F48-EB30-C9AB-7C2C-E2D2340D4673}"/>
              </a:ext>
            </a:extLst>
          </p:cNvPr>
          <p:cNvSpPr txBox="1">
            <a:spLocks/>
          </p:cNvSpPr>
          <p:nvPr/>
        </p:nvSpPr>
        <p:spPr>
          <a:xfrm>
            <a:off x="604835" y="6301987"/>
            <a:ext cx="4667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E6CC38-644B-4A2F-B018-75EC3AE8591A}" type="slidenum">
              <a:rPr lang="cs-CZ" smtClean="0">
                <a:latin typeface="Verdana" panose="020B0604030504040204" pitchFamily="34" charset="0"/>
                <a:ea typeface="Verdana" panose="020B0604030504040204" pitchFamily="34" charset="0"/>
              </a:rPr>
              <a:pPr/>
              <a:t>8</a:t>
            </a:fld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Zástupný text 1">
            <a:extLst>
              <a:ext uri="{FF2B5EF4-FFF2-40B4-BE49-F238E27FC236}">
                <a16:creationId xmlns:a16="http://schemas.microsoft.com/office/drawing/2014/main" id="{49018AC1-07E5-F6E3-295B-8326C1352752}"/>
              </a:ext>
            </a:extLst>
          </p:cNvPr>
          <p:cNvSpPr txBox="1">
            <a:spLocks/>
          </p:cNvSpPr>
          <p:nvPr/>
        </p:nvSpPr>
        <p:spPr>
          <a:xfrm>
            <a:off x="838197" y="1876856"/>
            <a:ext cx="10933593" cy="46076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cs-CZ" sz="1800" b="1" u="sng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Typický popis pracovních pozic dle vzdělání:</a:t>
            </a:r>
          </a:p>
          <a:p>
            <a:pPr marL="0" indent="0">
              <a:lnSpc>
                <a:spcPct val="110000"/>
              </a:lnSpc>
              <a:buNone/>
            </a:pPr>
            <a:endParaRPr lang="cs-CZ" sz="1050" b="1" dirty="0">
              <a:solidFill>
                <a:srgbClr val="004D6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>
              <a:lnSpc>
                <a:spcPct val="110000"/>
              </a:lnSpc>
            </a:pPr>
            <a:r>
              <a:rPr lang="cs-CZ" sz="18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zaměstnanci se ZŠ vzděláním </a:t>
            </a:r>
          </a:p>
          <a:p>
            <a:pPr lvl="2">
              <a:lnSpc>
                <a:spcPct val="110000"/>
              </a:lnSpc>
            </a:pP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nekvalifikovaní zaměstnanci, typicky dělníci, prodavači, uklízečky</a:t>
            </a:r>
          </a:p>
          <a:p>
            <a:pPr lvl="1">
              <a:lnSpc>
                <a:spcPct val="110000"/>
              </a:lnSpc>
            </a:pPr>
            <a:r>
              <a:rPr lang="cs-CZ" sz="18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zaměstnanci se SŠ vzděláním bez maturity </a:t>
            </a:r>
          </a:p>
          <a:p>
            <a:pPr lvl="2">
              <a:lnSpc>
                <a:spcPct val="110000"/>
              </a:lnSpc>
            </a:pP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dělníci, pracovníci ve službách: kuchaři, kadeřnice, prodavači</a:t>
            </a:r>
          </a:p>
          <a:p>
            <a:pPr lvl="1">
              <a:lnSpc>
                <a:spcPct val="110000"/>
              </a:lnSpc>
            </a:pPr>
            <a:r>
              <a:rPr lang="cs-CZ" sz="18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zaměstnanci se SŠ vzděláním s maturitou </a:t>
            </a:r>
          </a:p>
          <a:p>
            <a:pPr lvl="2">
              <a:lnSpc>
                <a:spcPct val="110000"/>
              </a:lnSpc>
            </a:pP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administrativní pracovníci, pracovníci na přepážkách, úředníci, personalisté, účetní, </a:t>
            </a:r>
            <a:b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vedoucí a zástupci směn/prodejen </a:t>
            </a:r>
          </a:p>
          <a:p>
            <a:pPr lvl="1">
              <a:lnSpc>
                <a:spcPct val="110000"/>
              </a:lnSpc>
            </a:pPr>
            <a:r>
              <a:rPr lang="cs-CZ" sz="18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zaměstnanci s VŠ vzděláním</a:t>
            </a:r>
          </a:p>
          <a:p>
            <a:pPr lvl="2">
              <a:lnSpc>
                <a:spcPct val="110000"/>
              </a:lnSpc>
            </a:pP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převažují zaměstnanci ve vzdělávání – učitelé, ředitelé; dále personalisté, úředníci, </a:t>
            </a:r>
            <a:b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1600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vedoucí pracovníci</a:t>
            </a:r>
          </a:p>
          <a:p>
            <a:pPr marL="0" indent="0">
              <a:lnSpc>
                <a:spcPct val="110000"/>
              </a:lnSpc>
              <a:buNone/>
            </a:pPr>
            <a:endParaRPr lang="cs-CZ" sz="1800" dirty="0">
              <a:solidFill>
                <a:srgbClr val="004D6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236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6">
            <a:extLst>
              <a:ext uri="{FF2B5EF4-FFF2-40B4-BE49-F238E27FC236}">
                <a16:creationId xmlns:a16="http://schemas.microsoft.com/office/drawing/2014/main" id="{3D37BC86-EB17-FA0F-9EA2-D0BDABB213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1656" y="1716827"/>
            <a:ext cx="6651669" cy="3588597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Vzdělávání </a:t>
            </a:r>
            <a:br>
              <a:rPr lang="cs-CZ" sz="44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sz="4400" b="1" dirty="0">
                <a:solidFill>
                  <a:srgbClr val="004D6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 pohledu zaměstnanců</a:t>
            </a: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F842C648-A0F2-3CE7-7720-FED6FA034474}"/>
              </a:ext>
            </a:extLst>
          </p:cNvPr>
          <p:cNvSpPr/>
          <p:nvPr/>
        </p:nvSpPr>
        <p:spPr>
          <a:xfrm>
            <a:off x="0" y="6671388"/>
            <a:ext cx="12192000" cy="186612"/>
          </a:xfrm>
          <a:prstGeom prst="rect">
            <a:avLst/>
          </a:prstGeom>
          <a:solidFill>
            <a:srgbClr val="004D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20B7BC1-8FB7-86D6-92F7-8609046C66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944" t="43265" r="47423" b="44898"/>
          <a:stretch/>
        </p:blipFill>
        <p:spPr>
          <a:xfrm>
            <a:off x="8579441" y="561483"/>
            <a:ext cx="2710903" cy="677726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8B9B9394-C690-7239-F983-98A15C3F903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2" t="32689" r="4165" b="31306"/>
          <a:stretch/>
        </p:blipFill>
        <p:spPr bwMode="auto">
          <a:xfrm>
            <a:off x="901656" y="561483"/>
            <a:ext cx="3207244" cy="73079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321648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27608</TotalTime>
  <Words>2586</Words>
  <Application>Microsoft Office PowerPoint</Application>
  <PresentationFormat>Širokoúhlá obrazovka</PresentationFormat>
  <Paragraphs>226</Paragraphs>
  <Slides>41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7" baseType="lpstr">
      <vt:lpstr>Arial</vt:lpstr>
      <vt:lpstr>Calibri</vt:lpstr>
      <vt:lpstr>Calibri Light</vt:lpstr>
      <vt:lpstr>Courier New</vt:lpstr>
      <vt:lpstr>Verdana</vt:lpstr>
      <vt:lpstr>Motiv Office</vt:lpstr>
      <vt:lpstr>Rozvoj a vzdělávání  z pohledu zaměstnanců  v Moravskoslezském kraji </vt:lpstr>
      <vt:lpstr>Úvod</vt:lpstr>
      <vt:lpstr>Prezentace aplikace PowerPoint</vt:lpstr>
      <vt:lpstr>Složení vzorku</vt:lpstr>
      <vt:lpstr>Složení vzorku</vt:lpstr>
      <vt:lpstr>Složení vzorku</vt:lpstr>
      <vt:lpstr>Složení vzorku</vt:lpstr>
      <vt:lpstr>Složení vzorku – pracovní pozice</vt:lpstr>
      <vt:lpstr>Vzdělávání  z pohledu zaměstnanců</vt:lpstr>
      <vt:lpstr>Obvyklé motivace zaměstnanců  k dalšímu vzdělávání</vt:lpstr>
      <vt:lpstr>Preferovaná forma a struktura vzdělávání  </vt:lpstr>
      <vt:lpstr>Preferovaná témata vzdělávání</vt:lpstr>
      <vt:lpstr>Ochota vzdělávat se</vt:lpstr>
      <vt:lpstr>Odkud přijímají zaměstnanci informace o možnostech vzdělávání</vt:lpstr>
      <vt:lpstr>Dostupnost vyhovujícího prostředí  a vybavení pro vzdělávání v zaměstnání</vt:lpstr>
      <vt:lpstr>Podoby využitého vzdělávání</vt:lpstr>
      <vt:lpstr>Rozdělení rolí v profesním vzdělávání mezi zaměstnance a zaměstnavatele</vt:lpstr>
      <vt:lpstr>Význam vzdělávání v oboru</vt:lpstr>
      <vt:lpstr>Hodnocení výroků o vzdělávání</vt:lpstr>
      <vt:lpstr>Hodnocení efektivity prezenčních forem školení</vt:lpstr>
      <vt:lpstr>Hodnocení efektivity online forem školení</vt:lpstr>
      <vt:lpstr>Samostudium zaměstnanců</vt:lpstr>
      <vt:lpstr>Vzdělávání ve volném čase</vt:lpstr>
      <vt:lpstr>Oblasti, kterým se zaměstnanci věnovali za poslední rok</vt:lpstr>
      <vt:lpstr>Formy vzdělávání, které zaměstnanci užívají pro samostudium</vt:lpstr>
      <vt:lpstr>Změny v pohledu  na vzdělávání  za poslední tři roky</vt:lpstr>
      <vt:lpstr>Postoj ke vzdělávání za poslední tři roky</vt:lpstr>
      <vt:lpstr>Vnímání změn ve vzdělávání za poslední tři roky</vt:lpstr>
      <vt:lpstr>Změny v seberozvojových plánech  za poslední tři roky</vt:lpstr>
      <vt:lpstr>Důvody ke změnám v seberozvojových plánech za poslední tři roky</vt:lpstr>
      <vt:lpstr>Dovednosti, které zaměstnanci plánují prohloubit v horizontu roku</vt:lpstr>
      <vt:lpstr>Význam vzdělávání v oboru</vt:lpstr>
      <vt:lpstr>Vzdělávání zaměstnanců  z pohledu zaměstnanců zodpovědných  za firemní vzdělávání</vt:lpstr>
      <vt:lpstr>Organizace vzdělávání</vt:lpstr>
      <vt:lpstr>Změny v rozvojových plánech</vt:lpstr>
      <vt:lpstr>Benefity motivující ke zlepšení pracovních výkonů</vt:lpstr>
      <vt:lpstr>Benefity motivující ke zlepšení pracovních výkonů z pohledu zaměstnanců</vt:lpstr>
      <vt:lpstr>Závěr</vt:lpstr>
      <vt:lpstr>Postoj a přístup zaměstnanců  ke vzdělávání</vt:lpstr>
      <vt:lpstr>Vliv pandemie COVID-19 na vzdělávání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Aneta Fialová</dc:creator>
  <cp:lastModifiedBy>Autor</cp:lastModifiedBy>
  <cp:revision>314</cp:revision>
  <dcterms:created xsi:type="dcterms:W3CDTF">2023-01-24T09:10:55Z</dcterms:created>
  <dcterms:modified xsi:type="dcterms:W3CDTF">2024-01-31T12:13:13Z</dcterms:modified>
</cp:coreProperties>
</file>